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275" r:id="rId21"/>
    <p:sldId id="279" r:id="rId22"/>
    <p:sldId id="277" r:id="rId23"/>
    <p:sldId id="278" r:id="rId24"/>
    <p:sldId id="274" r:id="rId25"/>
    <p:sldId id="280" r:id="rId26"/>
    <p:sldId id="281" r:id="rId27"/>
    <p:sldId id="283" r:id="rId28"/>
    <p:sldId id="284" r:id="rId29"/>
    <p:sldId id="282" r:id="rId3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18/04/2017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A847CFC-816F-41D0-AAC0-9BF4FEBC753E}" type="datetimeFigureOut">
              <a:rPr lang="es-ES" smtClean="0"/>
              <a:t>18/04/2017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18/04/2017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t>18/04/2017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t>18/04/2017</a:t>
            </a:fld>
            <a:endParaRPr lang="es-ES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18/04/2017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18/04/2017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18/04/2017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A847CFC-816F-41D0-AAC0-9BF4FEBC753E}" type="datetimeFigureOut">
              <a:rPr lang="es-ES" smtClean="0"/>
              <a:t>18/04/2017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18/04/2017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75656" y="1844824"/>
            <a:ext cx="6477000" cy="1828800"/>
          </a:xfrm>
        </p:spPr>
        <p:txBody>
          <a:bodyPr anchor="ctr"/>
          <a:lstStyle/>
          <a:p>
            <a:pPr algn="ctr"/>
            <a:r>
              <a:rPr lang="en-US" dirty="0" err="1" smtClean="0"/>
              <a:t>Dinero</a:t>
            </a:r>
            <a:r>
              <a:rPr lang="en-US" dirty="0" smtClean="0"/>
              <a:t> y </a:t>
            </a:r>
            <a:r>
              <a:rPr lang="en-US" dirty="0" err="1" smtClean="0"/>
              <a:t>bancos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Introducción</a:t>
            </a:r>
            <a:r>
              <a:rPr lang="en-US" dirty="0" smtClean="0"/>
              <a:t> a la </a:t>
            </a:r>
            <a:r>
              <a:rPr lang="en-US" dirty="0" err="1" smtClean="0"/>
              <a:t>Economía</a:t>
            </a:r>
            <a:r>
              <a:rPr lang="en-US" dirty="0" smtClean="0"/>
              <a:t>. UCM.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48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el Banco Central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Es</a:t>
            </a:r>
            <a:r>
              <a:rPr lang="en-US" dirty="0" smtClean="0"/>
              <a:t> la </a:t>
            </a:r>
            <a:r>
              <a:rPr lang="en-US" dirty="0" err="1" smtClean="0"/>
              <a:t>autoridad</a:t>
            </a:r>
            <a:r>
              <a:rPr lang="en-US" dirty="0" smtClean="0"/>
              <a:t> </a:t>
            </a:r>
            <a:r>
              <a:rPr lang="en-US" dirty="0" err="1" smtClean="0"/>
              <a:t>monetaria</a:t>
            </a:r>
            <a:r>
              <a:rPr lang="en-US" dirty="0" smtClean="0"/>
              <a:t> de un </a:t>
            </a:r>
            <a:r>
              <a:rPr lang="en-US" dirty="0" err="1" smtClean="0"/>
              <a:t>país</a:t>
            </a:r>
            <a:endParaRPr lang="en-US" dirty="0" smtClean="0"/>
          </a:p>
          <a:p>
            <a:r>
              <a:rPr lang="en-US" dirty="0" err="1" smtClean="0"/>
              <a:t>Controla</a:t>
            </a:r>
            <a:r>
              <a:rPr lang="en-US" dirty="0" smtClean="0"/>
              <a:t> la </a:t>
            </a:r>
            <a:r>
              <a:rPr lang="en-US" dirty="0" err="1" smtClean="0"/>
              <a:t>creación</a:t>
            </a:r>
            <a:r>
              <a:rPr lang="en-US" dirty="0" smtClean="0"/>
              <a:t> de </a:t>
            </a:r>
            <a:r>
              <a:rPr lang="en-US" dirty="0" err="1" smtClean="0"/>
              <a:t>dinero</a:t>
            </a:r>
            <a:endParaRPr lang="en-US" dirty="0" smtClean="0"/>
          </a:p>
          <a:p>
            <a:r>
              <a:rPr lang="en-US" dirty="0" err="1" smtClean="0"/>
              <a:t>Supervisa</a:t>
            </a:r>
            <a:r>
              <a:rPr lang="en-US" dirty="0" smtClean="0"/>
              <a:t> el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bancario</a:t>
            </a:r>
            <a:endParaRPr lang="en-US" dirty="0" smtClean="0"/>
          </a:p>
          <a:p>
            <a:r>
              <a:rPr lang="en-US" dirty="0" err="1" smtClean="0"/>
              <a:t>Es</a:t>
            </a:r>
            <a:r>
              <a:rPr lang="en-US" dirty="0" smtClean="0"/>
              <a:t> banco de </a:t>
            </a:r>
            <a:r>
              <a:rPr lang="en-US" dirty="0" err="1" smtClean="0"/>
              <a:t>bancos</a:t>
            </a:r>
            <a:endParaRPr lang="en-US" dirty="0" smtClean="0"/>
          </a:p>
          <a:p>
            <a:r>
              <a:rPr lang="en-US" dirty="0" err="1" smtClean="0"/>
              <a:t>Fija</a:t>
            </a:r>
            <a:r>
              <a:rPr lang="en-US" dirty="0" smtClean="0"/>
              <a:t> el </a:t>
            </a:r>
            <a:r>
              <a:rPr lang="en-US" dirty="0" err="1" smtClean="0"/>
              <a:t>coeficiente</a:t>
            </a:r>
            <a:r>
              <a:rPr lang="en-US" dirty="0" smtClean="0"/>
              <a:t> de </a:t>
            </a:r>
            <a:r>
              <a:rPr lang="en-US" dirty="0" err="1" smtClean="0"/>
              <a:t>reservas</a:t>
            </a:r>
            <a:endParaRPr lang="en-US" dirty="0" smtClean="0"/>
          </a:p>
          <a:p>
            <a:r>
              <a:rPr lang="en-US" dirty="0" err="1" smtClean="0"/>
              <a:t>Controla</a:t>
            </a:r>
            <a:r>
              <a:rPr lang="en-US" dirty="0" smtClean="0"/>
              <a:t> la </a:t>
            </a:r>
            <a:r>
              <a:rPr lang="en-US" dirty="0" err="1" smtClean="0"/>
              <a:t>oferta</a:t>
            </a:r>
            <a:r>
              <a:rPr lang="en-US" dirty="0" smtClean="0"/>
              <a:t> de </a:t>
            </a:r>
            <a:r>
              <a:rPr lang="en-US" dirty="0" err="1" smtClean="0"/>
              <a:t>dinero</a:t>
            </a:r>
            <a:r>
              <a:rPr lang="en-US" dirty="0" smtClean="0"/>
              <a:t> de un </a:t>
            </a:r>
            <a:r>
              <a:rPr lang="en-US" dirty="0" err="1" smtClean="0"/>
              <a:t>país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30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El banco central y el control de la </a:t>
            </a:r>
            <a:r>
              <a:rPr lang="en-US" sz="2800" dirty="0" err="1" smtClean="0"/>
              <a:t>oferta</a:t>
            </a:r>
            <a:r>
              <a:rPr lang="en-US" sz="2800" dirty="0" smtClean="0"/>
              <a:t> de </a:t>
            </a:r>
            <a:r>
              <a:rPr lang="en-US" sz="2800" dirty="0" err="1" smtClean="0"/>
              <a:t>dinero</a:t>
            </a:r>
            <a:endParaRPr lang="en-U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¿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controla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Banco central la </a:t>
            </a:r>
            <a:r>
              <a:rPr lang="en-US" dirty="0" err="1" smtClean="0"/>
              <a:t>oferta</a:t>
            </a:r>
            <a:r>
              <a:rPr lang="en-US" dirty="0" smtClean="0"/>
              <a:t> de </a:t>
            </a:r>
            <a:r>
              <a:rPr lang="en-US" dirty="0" err="1" smtClean="0"/>
              <a:t>dinero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El </a:t>
            </a:r>
            <a:r>
              <a:rPr lang="en-US" dirty="0" err="1" smtClean="0"/>
              <a:t>dinero</a:t>
            </a:r>
            <a:r>
              <a:rPr lang="en-US" dirty="0" smtClean="0"/>
              <a:t> no vale nada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sí</a:t>
            </a:r>
            <a:r>
              <a:rPr lang="en-US" dirty="0" smtClean="0"/>
              <a:t> </a:t>
            </a:r>
            <a:r>
              <a:rPr lang="en-US" dirty="0" err="1" smtClean="0"/>
              <a:t>mismo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única</a:t>
            </a:r>
            <a:r>
              <a:rPr lang="en-US" dirty="0" smtClean="0"/>
              <a:t> </a:t>
            </a:r>
            <a:r>
              <a:rPr lang="en-US" dirty="0" err="1" smtClean="0"/>
              <a:t>razón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la que </a:t>
            </a:r>
            <a:r>
              <a:rPr lang="en-US" dirty="0" err="1" smtClean="0"/>
              <a:t>confiamos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dinero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unidad</a:t>
            </a:r>
            <a:r>
              <a:rPr lang="en-US" dirty="0" smtClean="0"/>
              <a:t> de </a:t>
            </a:r>
            <a:r>
              <a:rPr lang="en-US" dirty="0" err="1" smtClean="0"/>
              <a:t>cambio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porque</a:t>
            </a:r>
            <a:r>
              <a:rPr lang="en-US" dirty="0" smtClean="0"/>
              <a:t> </a:t>
            </a:r>
            <a:r>
              <a:rPr lang="en-US" dirty="0" err="1" smtClean="0"/>
              <a:t>sabemos</a:t>
            </a:r>
            <a:r>
              <a:rPr lang="en-US" dirty="0" smtClean="0"/>
              <a:t> que el banco central </a:t>
            </a:r>
            <a:r>
              <a:rPr lang="en-US" dirty="0" err="1" smtClean="0"/>
              <a:t>controla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valor.</a:t>
            </a:r>
          </a:p>
          <a:p>
            <a:pPr lvl="1"/>
            <a:r>
              <a:rPr lang="en-US" dirty="0" err="1" smtClean="0"/>
              <a:t>Sabemos</a:t>
            </a:r>
            <a:r>
              <a:rPr lang="en-US" dirty="0" smtClean="0"/>
              <a:t> que el banco central </a:t>
            </a:r>
            <a:r>
              <a:rPr lang="en-US" dirty="0" err="1" smtClean="0"/>
              <a:t>va</a:t>
            </a:r>
            <a:r>
              <a:rPr lang="en-US" dirty="0" smtClean="0"/>
              <a:t> a </a:t>
            </a:r>
            <a:r>
              <a:rPr lang="en-US" dirty="0" err="1" smtClean="0"/>
              <a:t>controlar</a:t>
            </a:r>
            <a:r>
              <a:rPr lang="en-US" dirty="0" smtClean="0"/>
              <a:t> la </a:t>
            </a:r>
            <a:r>
              <a:rPr lang="en-US" dirty="0" err="1" smtClean="0"/>
              <a:t>cantidad</a:t>
            </a:r>
            <a:r>
              <a:rPr lang="en-US" dirty="0" smtClean="0"/>
              <a:t> de </a:t>
            </a:r>
            <a:r>
              <a:rPr lang="en-US" dirty="0" err="1" smtClean="0"/>
              <a:t>dinero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circulación</a:t>
            </a:r>
            <a:r>
              <a:rPr lang="en-US" dirty="0" smtClean="0"/>
              <a:t> para que el </a:t>
            </a:r>
            <a:r>
              <a:rPr lang="en-US" dirty="0" err="1" smtClean="0"/>
              <a:t>dinero</a:t>
            </a:r>
            <a:r>
              <a:rPr lang="en-US" dirty="0" smtClean="0"/>
              <a:t> no </a:t>
            </a:r>
            <a:r>
              <a:rPr lang="en-US" dirty="0" err="1" smtClean="0"/>
              <a:t>pierda</a:t>
            </a:r>
            <a:r>
              <a:rPr lang="en-US" dirty="0" smtClean="0"/>
              <a:t> valor.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96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¿</a:t>
            </a:r>
            <a:r>
              <a:rPr lang="en-US" sz="3200" dirty="0" err="1" smtClean="0"/>
              <a:t>Qué</a:t>
            </a:r>
            <a:r>
              <a:rPr lang="en-US" sz="3200" dirty="0" smtClean="0"/>
              <a:t> </a:t>
            </a:r>
            <a:r>
              <a:rPr lang="en-US" sz="3200" dirty="0" err="1" smtClean="0"/>
              <a:t>hace</a:t>
            </a:r>
            <a:r>
              <a:rPr lang="en-US" sz="3200" dirty="0" smtClean="0"/>
              <a:t> el banco central para </a:t>
            </a:r>
            <a:r>
              <a:rPr lang="en-US" sz="3200" dirty="0" err="1" smtClean="0"/>
              <a:t>controlar</a:t>
            </a:r>
            <a:r>
              <a:rPr lang="en-US" sz="3200" dirty="0" smtClean="0"/>
              <a:t> la </a:t>
            </a:r>
            <a:r>
              <a:rPr lang="en-US" sz="3200" dirty="0" err="1" smtClean="0"/>
              <a:t>oferta</a:t>
            </a:r>
            <a:r>
              <a:rPr lang="en-US" sz="3200" dirty="0" smtClean="0"/>
              <a:t> de </a:t>
            </a:r>
            <a:r>
              <a:rPr lang="en-US" sz="3200" dirty="0" err="1" smtClean="0"/>
              <a:t>dinero</a:t>
            </a:r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Coeficiente</a:t>
            </a:r>
            <a:r>
              <a:rPr lang="en-US" dirty="0" smtClean="0"/>
              <a:t> de </a:t>
            </a:r>
            <a:r>
              <a:rPr lang="en-US" dirty="0" err="1" smtClean="0"/>
              <a:t>reservas</a:t>
            </a:r>
            <a:r>
              <a:rPr lang="en-US" dirty="0" smtClean="0"/>
              <a:t>.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sabemos</a:t>
            </a:r>
            <a:r>
              <a:rPr lang="en-US" dirty="0" smtClean="0"/>
              <a:t> lo que </a:t>
            </a:r>
            <a:r>
              <a:rPr lang="en-US" dirty="0" err="1" smtClean="0"/>
              <a:t>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Operaciones</a:t>
            </a:r>
            <a:r>
              <a:rPr lang="en-US" dirty="0" smtClean="0"/>
              <a:t> de </a:t>
            </a:r>
            <a:r>
              <a:rPr lang="en-US" dirty="0" err="1" smtClean="0"/>
              <a:t>mercado</a:t>
            </a:r>
            <a:r>
              <a:rPr lang="en-US" dirty="0" smtClean="0"/>
              <a:t> </a:t>
            </a:r>
            <a:r>
              <a:rPr lang="en-US" dirty="0" err="1" smtClean="0"/>
              <a:t>abierto</a:t>
            </a:r>
            <a:r>
              <a:rPr lang="en-US" dirty="0" smtClean="0"/>
              <a:t>. El banco central </a:t>
            </a:r>
            <a:r>
              <a:rPr lang="en-US" dirty="0" err="1" smtClean="0"/>
              <a:t>compra</a:t>
            </a:r>
            <a:r>
              <a:rPr lang="en-US" dirty="0" smtClean="0"/>
              <a:t> y </a:t>
            </a:r>
            <a:r>
              <a:rPr lang="en-US" dirty="0" err="1" smtClean="0"/>
              <a:t>vende</a:t>
            </a:r>
            <a:r>
              <a:rPr lang="en-US" dirty="0" smtClean="0"/>
              <a:t> </a:t>
            </a:r>
            <a:r>
              <a:rPr lang="en-US" dirty="0" err="1" smtClean="0"/>
              <a:t>bonos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Un bono </a:t>
            </a:r>
            <a:r>
              <a:rPr lang="en-US" dirty="0" err="1" smtClean="0"/>
              <a:t>es</a:t>
            </a:r>
            <a:r>
              <a:rPr lang="en-US" dirty="0" smtClean="0"/>
              <a:t> un </a:t>
            </a:r>
            <a:r>
              <a:rPr lang="en-US" dirty="0" err="1" smtClean="0"/>
              <a:t>título</a:t>
            </a:r>
            <a:r>
              <a:rPr lang="en-US" dirty="0" smtClean="0"/>
              <a:t> que </a:t>
            </a:r>
            <a:r>
              <a:rPr lang="en-US" dirty="0" err="1" smtClean="0"/>
              <a:t>promete</a:t>
            </a:r>
            <a:r>
              <a:rPr lang="en-US" dirty="0" smtClean="0"/>
              <a:t> el </a:t>
            </a:r>
            <a:r>
              <a:rPr lang="en-US" dirty="0" err="1" smtClean="0"/>
              <a:t>pago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cantidad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un </a:t>
            </a:r>
            <a:r>
              <a:rPr lang="en-US" dirty="0" err="1" smtClean="0"/>
              <a:t>plazo</a:t>
            </a:r>
            <a:r>
              <a:rPr lang="en-US" dirty="0" smtClean="0"/>
              <a:t> </a:t>
            </a:r>
            <a:r>
              <a:rPr lang="en-US" dirty="0" err="1" smtClean="0"/>
              <a:t>determinado</a:t>
            </a:r>
            <a:r>
              <a:rPr lang="en-US" dirty="0" smtClean="0"/>
              <a:t> (</a:t>
            </a:r>
            <a:r>
              <a:rPr lang="en-US" dirty="0" err="1" smtClean="0"/>
              <a:t>bonos</a:t>
            </a:r>
            <a:r>
              <a:rPr lang="en-US" dirty="0" smtClean="0"/>
              <a:t> del </a:t>
            </a:r>
            <a:r>
              <a:rPr lang="en-US" dirty="0" err="1" smtClean="0"/>
              <a:t>tesoro</a:t>
            </a:r>
            <a:r>
              <a:rPr lang="en-US" dirty="0" smtClean="0"/>
              <a:t>, de </a:t>
            </a:r>
            <a:r>
              <a:rPr lang="en-US" dirty="0" err="1" smtClean="0"/>
              <a:t>empresas</a:t>
            </a:r>
            <a:r>
              <a:rPr lang="en-US" dirty="0" smtClean="0"/>
              <a:t> </a:t>
            </a:r>
            <a:r>
              <a:rPr lang="en-US" dirty="0" err="1" smtClean="0"/>
              <a:t>privadas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)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74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Operaciones</a:t>
            </a:r>
            <a:r>
              <a:rPr lang="en-US" dirty="0" smtClean="0"/>
              <a:t> de </a:t>
            </a:r>
            <a:r>
              <a:rPr lang="en-US" dirty="0" err="1" smtClean="0"/>
              <a:t>mercado</a:t>
            </a:r>
            <a:r>
              <a:rPr lang="en-US" dirty="0" smtClean="0"/>
              <a:t> </a:t>
            </a:r>
            <a:r>
              <a:rPr lang="en-US" dirty="0" err="1" smtClean="0"/>
              <a:t>abirto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Supongamos</a:t>
            </a:r>
            <a:r>
              <a:rPr lang="en-US" dirty="0" smtClean="0"/>
              <a:t> que el banco central </a:t>
            </a:r>
            <a:r>
              <a:rPr lang="en-US" dirty="0" err="1" smtClean="0"/>
              <a:t>compra</a:t>
            </a:r>
            <a:r>
              <a:rPr lang="en-US" dirty="0" smtClean="0"/>
              <a:t> </a:t>
            </a:r>
            <a:r>
              <a:rPr lang="en-US" dirty="0" err="1" smtClean="0"/>
              <a:t>bonos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3 CuadroTexto"/>
          <p:cNvSpPr txBox="1"/>
          <p:nvPr/>
        </p:nvSpPr>
        <p:spPr>
          <a:xfrm>
            <a:off x="1475656" y="328498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Banco Central</a:t>
            </a:r>
            <a:endParaRPr lang="en-US" dirty="0"/>
          </a:p>
        </p:txBody>
      </p:sp>
      <p:sp>
        <p:nvSpPr>
          <p:cNvPr id="5" name="4 CuadroTexto"/>
          <p:cNvSpPr txBox="1"/>
          <p:nvPr/>
        </p:nvSpPr>
        <p:spPr>
          <a:xfrm>
            <a:off x="4716016" y="328498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Individuos</a:t>
            </a:r>
            <a:endParaRPr lang="en-US" dirty="0"/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2987824" y="3212976"/>
            <a:ext cx="17281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 flipH="1">
            <a:off x="2987824" y="3789040"/>
            <a:ext cx="17281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3203848" y="263691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Dinero</a:t>
            </a:r>
            <a:endParaRPr lang="en-U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203848" y="392376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Bono</a:t>
            </a:r>
            <a:endParaRPr lang="en-U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2051720" y="5157192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El BC </a:t>
            </a:r>
            <a:r>
              <a:rPr lang="en-US" b="1" dirty="0" err="1" smtClean="0">
                <a:solidFill>
                  <a:srgbClr val="0070C0"/>
                </a:solidFill>
              </a:rPr>
              <a:t>estaría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poniendo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dinero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en</a:t>
            </a:r>
            <a:r>
              <a:rPr lang="en-US" b="1" dirty="0" smtClean="0">
                <a:solidFill>
                  <a:srgbClr val="0070C0"/>
                </a:solidFill>
              </a:rPr>
              <a:t> la </a:t>
            </a:r>
            <a:r>
              <a:rPr lang="en-US" b="1" dirty="0" err="1" smtClean="0">
                <a:solidFill>
                  <a:srgbClr val="0070C0"/>
                </a:solidFill>
              </a:rPr>
              <a:t>economía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69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Operaciones</a:t>
            </a:r>
            <a:r>
              <a:rPr lang="en-US" dirty="0" smtClean="0"/>
              <a:t> de </a:t>
            </a:r>
            <a:r>
              <a:rPr lang="en-US" dirty="0" err="1" smtClean="0"/>
              <a:t>mercado</a:t>
            </a:r>
            <a:r>
              <a:rPr lang="en-US" dirty="0" smtClean="0"/>
              <a:t> </a:t>
            </a:r>
            <a:r>
              <a:rPr lang="en-US" dirty="0" err="1" smtClean="0"/>
              <a:t>abierto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Supongamos</a:t>
            </a:r>
            <a:r>
              <a:rPr lang="en-US" dirty="0" smtClean="0"/>
              <a:t> que el BC </a:t>
            </a:r>
            <a:r>
              <a:rPr lang="en-US" dirty="0" err="1" smtClean="0"/>
              <a:t>vende</a:t>
            </a:r>
            <a:r>
              <a:rPr lang="en-US" dirty="0" smtClean="0"/>
              <a:t> </a:t>
            </a:r>
            <a:r>
              <a:rPr lang="en-US" dirty="0" err="1" smtClean="0"/>
              <a:t>bonos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3 CuadroTexto"/>
          <p:cNvSpPr txBox="1"/>
          <p:nvPr/>
        </p:nvSpPr>
        <p:spPr>
          <a:xfrm>
            <a:off x="1475656" y="328498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Banco Central</a:t>
            </a:r>
            <a:endParaRPr lang="en-US" dirty="0"/>
          </a:p>
        </p:txBody>
      </p:sp>
      <p:sp>
        <p:nvSpPr>
          <p:cNvPr id="5" name="4 CuadroTexto"/>
          <p:cNvSpPr txBox="1"/>
          <p:nvPr/>
        </p:nvSpPr>
        <p:spPr>
          <a:xfrm>
            <a:off x="4716016" y="328498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Individuos</a:t>
            </a:r>
            <a:endParaRPr lang="en-US" dirty="0"/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2987824" y="3212976"/>
            <a:ext cx="17281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 flipH="1">
            <a:off x="2987824" y="3789040"/>
            <a:ext cx="17281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3203848" y="263691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Bonos</a:t>
            </a:r>
            <a:endParaRPr lang="en-U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203848" y="392376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Dinero</a:t>
            </a:r>
            <a:endParaRPr lang="en-U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2051720" y="5157192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El banco central </a:t>
            </a:r>
            <a:r>
              <a:rPr lang="en-US" b="1" dirty="0" err="1" smtClean="0">
                <a:solidFill>
                  <a:srgbClr val="0070C0"/>
                </a:solidFill>
              </a:rPr>
              <a:t>estaría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retirando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dinero</a:t>
            </a:r>
            <a:r>
              <a:rPr lang="en-US" b="1" dirty="0" smtClean="0">
                <a:solidFill>
                  <a:srgbClr val="0070C0"/>
                </a:solidFill>
              </a:rPr>
              <a:t> de la </a:t>
            </a:r>
            <a:r>
              <a:rPr lang="en-US" b="1" dirty="0" err="1" smtClean="0">
                <a:solidFill>
                  <a:srgbClr val="0070C0"/>
                </a:solidFill>
              </a:rPr>
              <a:t>economía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62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¿</a:t>
            </a:r>
            <a:r>
              <a:rPr lang="en-US" sz="3200" dirty="0" err="1" smtClean="0"/>
              <a:t>Cuando</a:t>
            </a:r>
            <a:r>
              <a:rPr lang="en-US" sz="3200" dirty="0" smtClean="0"/>
              <a:t> </a:t>
            </a:r>
            <a:r>
              <a:rPr lang="en-US" sz="3200" dirty="0" err="1" smtClean="0"/>
              <a:t>dinero</a:t>
            </a:r>
            <a:r>
              <a:rPr lang="en-US" sz="3200" dirty="0" smtClean="0"/>
              <a:t> </a:t>
            </a:r>
            <a:r>
              <a:rPr lang="en-US" sz="3200" dirty="0" err="1" smtClean="0"/>
              <a:t>crea</a:t>
            </a:r>
            <a:r>
              <a:rPr lang="en-US" sz="3200" dirty="0" smtClean="0"/>
              <a:t> el BC </a:t>
            </a:r>
            <a:r>
              <a:rPr lang="en-US" sz="3200" dirty="0" err="1" smtClean="0"/>
              <a:t>cuando</a:t>
            </a:r>
            <a:r>
              <a:rPr lang="en-US" sz="3200" dirty="0" smtClean="0"/>
              <a:t> </a:t>
            </a:r>
            <a:r>
              <a:rPr lang="en-US" sz="3200" dirty="0" err="1" smtClean="0"/>
              <a:t>compra</a:t>
            </a:r>
            <a:r>
              <a:rPr lang="en-US" sz="3200" dirty="0" smtClean="0"/>
              <a:t> </a:t>
            </a:r>
            <a:r>
              <a:rPr lang="en-US" sz="3200" dirty="0" err="1" smtClean="0"/>
              <a:t>bonos</a:t>
            </a:r>
            <a:r>
              <a:rPr lang="en-US" sz="3200" dirty="0" smtClean="0"/>
              <a:t>?</a:t>
            </a:r>
            <a:endParaRPr 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Marcador de contenido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Si el BC </a:t>
                </a:r>
                <a:r>
                  <a:rPr lang="en-US" dirty="0" err="1" smtClean="0"/>
                  <a:t>compra</a:t>
                </a:r>
                <a:r>
                  <a:rPr lang="en-US" dirty="0" smtClean="0"/>
                  <a:t> 1000:</a:t>
                </a:r>
              </a:p>
              <a:p>
                <a:pPr lvl="1"/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∆</m:t>
                    </m:r>
                    <m:r>
                      <a:rPr lang="es-E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s-ES" b="0" i="1" smtClean="0">
                        <a:latin typeface="Cambria Math"/>
                        <a:ea typeface="Cambria Math"/>
                      </a:rPr>
                      <m:t>𝑜𝑓𝑒𝑟𝑡𝑎</m:t>
                    </m:r>
                    <m:r>
                      <a:rPr lang="es-E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s-ES" b="0" i="1" smtClean="0">
                        <a:latin typeface="Cambria Math"/>
                        <a:ea typeface="Cambria Math"/>
                      </a:rPr>
                      <m:t>𝑑𝑒</m:t>
                    </m:r>
                    <m:r>
                      <a:rPr lang="es-E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s-ES" b="0" i="1" smtClean="0">
                        <a:latin typeface="Cambria Math"/>
                        <a:ea typeface="Cambria Math"/>
                      </a:rPr>
                      <m:t>𝑑𝑖𝑛𝑒𝑟𝑜</m:t>
                    </m:r>
                  </m:oMath>
                </a14:m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r>
                      <a:rPr lang="es-ES" i="1">
                        <a:latin typeface="Cambria Math"/>
                      </a:rPr>
                      <m:t>1000</m:t>
                    </m:r>
                    <m:r>
                      <a:rPr lang="es-ES" i="1"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es-ES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s-ES" i="1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s-ES" i="1">
                            <a:latin typeface="Cambria Math"/>
                            <a:ea typeface="Cambria Math"/>
                          </a:rPr>
                          <m:t>0.05</m:t>
                        </m:r>
                      </m:den>
                    </m:f>
                  </m:oMath>
                </a14:m>
                <a:r>
                  <a:rPr lang="en-US" dirty="0"/>
                  <a:t>=</a:t>
                </a:r>
                <a:r>
                  <a:rPr lang="en-US" dirty="0" smtClean="0"/>
                  <a:t>20,000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r>
                  <a:rPr lang="en-US" dirty="0" err="1" smtClean="0"/>
                  <a:t>Es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decir</a:t>
                </a:r>
                <a:r>
                  <a:rPr lang="en-US" dirty="0" smtClean="0"/>
                  <a:t> que </a:t>
                </a:r>
                <a:r>
                  <a:rPr lang="en-US" dirty="0" err="1" smtClean="0"/>
                  <a:t>decidiendo</a:t>
                </a:r>
                <a:r>
                  <a:rPr lang="en-US" dirty="0" smtClean="0"/>
                  <a:t> el </a:t>
                </a:r>
                <a:r>
                  <a:rPr lang="en-US" dirty="0" err="1" smtClean="0"/>
                  <a:t>importe</a:t>
                </a:r>
                <a:r>
                  <a:rPr lang="en-US" dirty="0" smtClean="0"/>
                  <a:t> de las </a:t>
                </a:r>
                <a:r>
                  <a:rPr lang="en-US" dirty="0" err="1" smtClean="0"/>
                  <a:t>operaciones</a:t>
                </a:r>
                <a:r>
                  <a:rPr lang="en-US" dirty="0" smtClean="0"/>
                  <a:t> de </a:t>
                </a:r>
                <a:r>
                  <a:rPr lang="en-US" dirty="0" err="1" smtClean="0"/>
                  <a:t>mercado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abierto</a:t>
                </a:r>
                <a:r>
                  <a:rPr lang="en-US" dirty="0" smtClean="0"/>
                  <a:t>, el BC decide </a:t>
                </a:r>
                <a:r>
                  <a:rPr lang="en-US" dirty="0" err="1" smtClean="0"/>
                  <a:t>cuanto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dinero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introducir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en</a:t>
                </a:r>
                <a:r>
                  <a:rPr lang="en-US" dirty="0" smtClean="0"/>
                  <a:t> la </a:t>
                </a:r>
                <a:r>
                  <a:rPr lang="en-US" dirty="0" err="1" smtClean="0"/>
                  <a:t>economía</a:t>
                </a:r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449" t="-1357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015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Politica</a:t>
            </a:r>
            <a:r>
              <a:rPr lang="en-US" dirty="0" smtClean="0"/>
              <a:t> </a:t>
            </a:r>
            <a:r>
              <a:rPr lang="en-US" dirty="0" err="1" smtClean="0"/>
              <a:t>Monetaria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Intrumentos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Coeficiente</a:t>
            </a:r>
            <a:r>
              <a:rPr lang="en-US" dirty="0" smtClean="0"/>
              <a:t> de </a:t>
            </a:r>
            <a:r>
              <a:rPr lang="en-US" dirty="0" err="1" smtClean="0"/>
              <a:t>reservas</a:t>
            </a:r>
            <a:r>
              <a:rPr lang="en-US" dirty="0" smtClean="0"/>
              <a:t>,</a:t>
            </a:r>
          </a:p>
          <a:p>
            <a:pPr lvl="1"/>
            <a:r>
              <a:rPr lang="en-US" dirty="0" err="1" smtClean="0"/>
              <a:t>Operaciones</a:t>
            </a:r>
            <a:r>
              <a:rPr lang="en-US" dirty="0" smtClean="0"/>
              <a:t> de </a:t>
            </a:r>
            <a:r>
              <a:rPr lang="en-US" dirty="0" err="1" smtClean="0"/>
              <a:t>mercado</a:t>
            </a:r>
            <a:r>
              <a:rPr lang="en-US" dirty="0" smtClean="0"/>
              <a:t> </a:t>
            </a:r>
            <a:r>
              <a:rPr lang="en-US" dirty="0" err="1" smtClean="0"/>
              <a:t>abierto</a:t>
            </a:r>
            <a:endParaRPr lang="en-US" dirty="0" smtClean="0"/>
          </a:p>
          <a:p>
            <a:r>
              <a:rPr lang="en-US" dirty="0" smtClean="0"/>
              <a:t>Political </a:t>
            </a:r>
            <a:r>
              <a:rPr lang="en-US" dirty="0" err="1" smtClean="0"/>
              <a:t>Monetaria</a:t>
            </a:r>
            <a:r>
              <a:rPr lang="en-US" dirty="0" smtClean="0"/>
              <a:t> </a:t>
            </a:r>
            <a:r>
              <a:rPr lang="en-US" dirty="0" err="1" smtClean="0"/>
              <a:t>expansiva</a:t>
            </a:r>
            <a:endParaRPr lang="en-US" dirty="0" smtClean="0"/>
          </a:p>
          <a:p>
            <a:pPr lvl="1"/>
            <a:r>
              <a:rPr lang="en-US" dirty="0" err="1" smtClean="0"/>
              <a:t>Reducir</a:t>
            </a:r>
            <a:r>
              <a:rPr lang="en-US" dirty="0" smtClean="0"/>
              <a:t> el </a:t>
            </a:r>
            <a:r>
              <a:rPr lang="en-US" dirty="0" err="1" smtClean="0"/>
              <a:t>coeficiente</a:t>
            </a:r>
            <a:r>
              <a:rPr lang="en-US" dirty="0" smtClean="0"/>
              <a:t> de </a:t>
            </a:r>
            <a:r>
              <a:rPr lang="en-US" dirty="0" err="1" smtClean="0"/>
              <a:t>reservas</a:t>
            </a:r>
            <a:endParaRPr lang="en-US" dirty="0" smtClean="0"/>
          </a:p>
          <a:p>
            <a:pPr lvl="1"/>
            <a:r>
              <a:rPr lang="en-US" dirty="0" err="1" smtClean="0"/>
              <a:t>Comprar</a:t>
            </a:r>
            <a:r>
              <a:rPr lang="en-US" dirty="0" smtClean="0"/>
              <a:t> </a:t>
            </a:r>
            <a:r>
              <a:rPr lang="en-US" dirty="0" err="1" smtClean="0"/>
              <a:t>bonos</a:t>
            </a:r>
            <a:endParaRPr lang="en-US" dirty="0" smtClean="0"/>
          </a:p>
          <a:p>
            <a:r>
              <a:rPr lang="en-US" dirty="0" err="1" smtClean="0"/>
              <a:t>Politica</a:t>
            </a:r>
            <a:r>
              <a:rPr lang="en-US" dirty="0" smtClean="0"/>
              <a:t> </a:t>
            </a:r>
            <a:r>
              <a:rPr lang="en-US" dirty="0" err="1" smtClean="0"/>
              <a:t>Monetaria</a:t>
            </a:r>
            <a:r>
              <a:rPr lang="en-US" dirty="0" smtClean="0"/>
              <a:t> </a:t>
            </a:r>
            <a:r>
              <a:rPr lang="en-US" dirty="0" err="1" smtClean="0"/>
              <a:t>Contractiva</a:t>
            </a:r>
            <a:endParaRPr lang="en-US" dirty="0"/>
          </a:p>
          <a:p>
            <a:pPr lvl="1"/>
            <a:r>
              <a:rPr lang="en-US" dirty="0" err="1" smtClean="0"/>
              <a:t>Aumentar</a:t>
            </a:r>
            <a:r>
              <a:rPr lang="en-US" dirty="0" smtClean="0"/>
              <a:t> el </a:t>
            </a:r>
            <a:r>
              <a:rPr lang="en-US" dirty="0" err="1" smtClean="0"/>
              <a:t>coeficiente</a:t>
            </a:r>
            <a:r>
              <a:rPr lang="en-US" dirty="0" smtClean="0"/>
              <a:t> de </a:t>
            </a:r>
            <a:r>
              <a:rPr lang="en-US" dirty="0" err="1" smtClean="0"/>
              <a:t>reservas</a:t>
            </a:r>
            <a:endParaRPr lang="en-US" dirty="0"/>
          </a:p>
          <a:p>
            <a:pPr lvl="1"/>
            <a:r>
              <a:rPr lang="en-US" dirty="0" smtClean="0"/>
              <a:t>Vender </a:t>
            </a:r>
            <a:r>
              <a:rPr lang="en-US" dirty="0" err="1" smtClean="0"/>
              <a:t>bonos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093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Demanda</a:t>
            </a:r>
            <a:r>
              <a:rPr lang="en-US" dirty="0" smtClean="0"/>
              <a:t> de </a:t>
            </a:r>
            <a:r>
              <a:rPr lang="en-US" dirty="0" err="1" smtClean="0"/>
              <a:t>dinero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Demanda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motivo</a:t>
            </a:r>
            <a:r>
              <a:rPr lang="en-US" dirty="0" smtClean="0"/>
              <a:t> </a:t>
            </a:r>
            <a:r>
              <a:rPr lang="en-US" dirty="0" err="1" smtClean="0"/>
              <a:t>transacción</a:t>
            </a:r>
            <a:r>
              <a:rPr lang="en-US" dirty="0" smtClean="0"/>
              <a:t>: f(Y) </a:t>
            </a:r>
          </a:p>
          <a:p>
            <a:pPr lvl="1"/>
            <a:r>
              <a:rPr lang="en-US" dirty="0" smtClean="0"/>
              <a:t>Para </a:t>
            </a:r>
            <a:r>
              <a:rPr lang="en-US" dirty="0" err="1" smtClean="0"/>
              <a:t>comprar</a:t>
            </a:r>
            <a:r>
              <a:rPr lang="en-US" dirty="0" smtClean="0"/>
              <a:t> </a:t>
            </a:r>
            <a:r>
              <a:rPr lang="en-US" dirty="0" err="1" smtClean="0"/>
              <a:t>cosas</a:t>
            </a:r>
            <a:r>
              <a:rPr lang="en-US" dirty="0" smtClean="0"/>
              <a:t> </a:t>
            </a:r>
            <a:r>
              <a:rPr lang="en-US" dirty="0" err="1" smtClean="0"/>
              <a:t>necesitamos</a:t>
            </a:r>
            <a:r>
              <a:rPr lang="en-US" dirty="0" smtClean="0"/>
              <a:t> </a:t>
            </a:r>
            <a:r>
              <a:rPr lang="en-US" dirty="0" err="1" smtClean="0"/>
              <a:t>efectivo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Cuanto</a:t>
            </a:r>
            <a:r>
              <a:rPr lang="en-US" dirty="0" smtClean="0"/>
              <a:t> mayor </a:t>
            </a:r>
            <a:r>
              <a:rPr lang="en-US" dirty="0" err="1" smtClean="0"/>
              <a:t>renta</a:t>
            </a:r>
            <a:r>
              <a:rPr lang="en-US" dirty="0" smtClean="0"/>
              <a:t>,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cosas</a:t>
            </a:r>
            <a:r>
              <a:rPr lang="en-US" dirty="0" smtClean="0"/>
              <a:t> </a:t>
            </a:r>
            <a:r>
              <a:rPr lang="en-US" dirty="0" err="1" smtClean="0"/>
              <a:t>compraremos</a:t>
            </a:r>
            <a:r>
              <a:rPr lang="en-US" dirty="0" smtClean="0"/>
              <a:t>,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efectivo</a:t>
            </a:r>
            <a:r>
              <a:rPr lang="en-US" dirty="0" smtClean="0"/>
              <a:t> </a:t>
            </a:r>
            <a:r>
              <a:rPr lang="en-US" dirty="0" err="1" smtClean="0"/>
              <a:t>necesitamos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Demanda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motivo</a:t>
            </a:r>
            <a:r>
              <a:rPr lang="en-US" dirty="0" smtClean="0"/>
              <a:t> </a:t>
            </a:r>
            <a:r>
              <a:rPr lang="en-US" dirty="0" err="1" smtClean="0"/>
              <a:t>precaución</a:t>
            </a:r>
            <a:r>
              <a:rPr lang="en-US" dirty="0" smtClean="0"/>
              <a:t>: f(Y)</a:t>
            </a:r>
          </a:p>
          <a:p>
            <a:pPr lvl="1"/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caso</a:t>
            </a:r>
            <a:r>
              <a:rPr lang="en-US" dirty="0" smtClean="0"/>
              <a:t> de que </a:t>
            </a:r>
            <a:r>
              <a:rPr lang="en-US" dirty="0" err="1" smtClean="0"/>
              <a:t>tengamos</a:t>
            </a:r>
            <a:r>
              <a:rPr lang="en-US" dirty="0" smtClean="0"/>
              <a:t> que </a:t>
            </a:r>
            <a:r>
              <a:rPr lang="en-US" dirty="0" err="1" smtClean="0"/>
              <a:t>pagar</a:t>
            </a:r>
            <a:r>
              <a:rPr lang="en-US" dirty="0" smtClean="0"/>
              <a:t> </a:t>
            </a:r>
            <a:r>
              <a:rPr lang="en-US" dirty="0" err="1" smtClean="0"/>
              <a:t>algo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Aumenta</a:t>
            </a:r>
            <a:r>
              <a:rPr lang="en-US" dirty="0" smtClean="0"/>
              <a:t> con Y</a:t>
            </a:r>
          </a:p>
          <a:p>
            <a:r>
              <a:rPr lang="en-US" dirty="0" err="1" smtClean="0"/>
              <a:t>Demanda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motivo</a:t>
            </a:r>
            <a:r>
              <a:rPr lang="en-US" dirty="0" smtClean="0"/>
              <a:t> </a:t>
            </a:r>
            <a:r>
              <a:rPr lang="en-US" dirty="0" err="1" smtClean="0"/>
              <a:t>especulación</a:t>
            </a:r>
            <a:r>
              <a:rPr lang="en-US" dirty="0" smtClean="0"/>
              <a:t>: f(r)</a:t>
            </a:r>
          </a:p>
          <a:p>
            <a:pPr lvl="1"/>
            <a:r>
              <a:rPr lang="en-US" dirty="0" smtClean="0"/>
              <a:t>Si r </a:t>
            </a:r>
            <a:r>
              <a:rPr lang="en-US" dirty="0" err="1" smtClean="0"/>
              <a:t>es</a:t>
            </a:r>
            <a:r>
              <a:rPr lang="en-US" dirty="0" smtClean="0"/>
              <a:t> alto </a:t>
            </a:r>
            <a:r>
              <a:rPr lang="en-US" dirty="0" err="1" smtClean="0"/>
              <a:t>compramos</a:t>
            </a:r>
            <a:r>
              <a:rPr lang="en-US" dirty="0" smtClean="0"/>
              <a:t> </a:t>
            </a:r>
            <a:r>
              <a:rPr lang="en-US" dirty="0" err="1" smtClean="0"/>
              <a:t>bonos</a:t>
            </a:r>
            <a:r>
              <a:rPr lang="en-US" dirty="0" smtClean="0"/>
              <a:t>, y </a:t>
            </a:r>
            <a:r>
              <a:rPr lang="en-US" dirty="0" err="1" smtClean="0"/>
              <a:t>tenemos</a:t>
            </a:r>
            <a:r>
              <a:rPr lang="en-US" dirty="0" smtClean="0"/>
              <a:t> </a:t>
            </a:r>
            <a:r>
              <a:rPr lang="en-US" dirty="0" err="1" smtClean="0"/>
              <a:t>menos</a:t>
            </a:r>
            <a:r>
              <a:rPr lang="en-US" dirty="0" smtClean="0"/>
              <a:t> </a:t>
            </a:r>
            <a:r>
              <a:rPr lang="en-US" dirty="0" err="1" smtClean="0"/>
              <a:t>dinero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efectivo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If r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bajo</a:t>
            </a:r>
            <a:r>
              <a:rPr lang="en-US" dirty="0" smtClean="0"/>
              <a:t>, </a:t>
            </a:r>
            <a:r>
              <a:rPr lang="en-US" dirty="0" err="1" smtClean="0"/>
              <a:t>todavía</a:t>
            </a:r>
            <a:r>
              <a:rPr lang="en-US" dirty="0" smtClean="0"/>
              <a:t> no </a:t>
            </a:r>
            <a:r>
              <a:rPr lang="en-US" dirty="0" err="1" smtClean="0"/>
              <a:t>compramos</a:t>
            </a:r>
            <a:r>
              <a:rPr lang="en-US" dirty="0" smtClean="0"/>
              <a:t> </a:t>
            </a:r>
            <a:r>
              <a:rPr lang="en-US" dirty="0" err="1" smtClean="0"/>
              <a:t>bonos</a:t>
            </a:r>
            <a:r>
              <a:rPr lang="en-US" dirty="0" smtClean="0"/>
              <a:t>, </a:t>
            </a:r>
            <a:r>
              <a:rPr lang="en-US" dirty="0" err="1" smtClean="0"/>
              <a:t>luego</a:t>
            </a:r>
            <a:r>
              <a:rPr lang="en-US" dirty="0" smtClean="0"/>
              <a:t> </a:t>
            </a:r>
            <a:r>
              <a:rPr lang="en-US" dirty="0" err="1" smtClean="0"/>
              <a:t>tenemos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dinero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efectivo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05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Demanda</a:t>
            </a:r>
            <a:r>
              <a:rPr lang="en-US" dirty="0" smtClean="0"/>
              <a:t> de </a:t>
            </a:r>
            <a:r>
              <a:rPr lang="en-US" dirty="0" err="1" smtClean="0"/>
              <a:t>dinero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s-ES" b="0" i="1" smtClean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s-ES" b="0" i="1" smtClean="0">
                            <a:latin typeface="Cambria Math"/>
                          </a:rPr>
                          <m:t>𝑑𝑖𝑛𝑒𝑟𝑜</m:t>
                        </m:r>
                      </m:sub>
                      <m:sup>
                        <m:r>
                          <a:rPr lang="es-ES" b="0" i="1" smtClean="0">
                            <a:latin typeface="Cambria Math"/>
                          </a:rPr>
                          <m:t>𝑑</m:t>
                        </m:r>
                      </m:sup>
                    </m:sSubSup>
                  </m:oMath>
                </a14:m>
                <a:r>
                  <a:rPr lang="en-US" dirty="0" smtClean="0"/>
                  <a:t>=f(Y, r)</a:t>
                </a:r>
                <a:endParaRPr lang="en-US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t="-543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4 CuadroTexto"/>
          <p:cNvSpPr txBox="1"/>
          <p:nvPr/>
        </p:nvSpPr>
        <p:spPr>
          <a:xfrm>
            <a:off x="5148064" y="213285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+, -</a:t>
            </a:r>
            <a:endParaRPr lang="en-US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2309192" y="2924944"/>
            <a:ext cx="51284" cy="2520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2360476" y="5445224"/>
            <a:ext cx="41557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>
            <a:off x="2699792" y="3140968"/>
            <a:ext cx="3024336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6300192" y="551723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sz="1400" dirty="0" err="1" smtClean="0"/>
              <a:t>dinero</a:t>
            </a:r>
            <a:endParaRPr lang="en-U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1907704" y="2636912"/>
            <a:ext cx="612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5724128" y="457183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57347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Demanda</a:t>
            </a:r>
            <a:r>
              <a:rPr lang="en-US" dirty="0" smtClean="0"/>
              <a:t> de </a:t>
            </a:r>
            <a:r>
              <a:rPr lang="en-US" dirty="0" err="1" smtClean="0"/>
              <a:t>dinero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s-ES" b="0" i="1" smtClean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s-ES" b="0" i="1" smtClean="0">
                            <a:latin typeface="Cambria Math"/>
                          </a:rPr>
                          <m:t>𝑑𝑖𝑛𝑒𝑟𝑜</m:t>
                        </m:r>
                      </m:sub>
                      <m:sup>
                        <m:r>
                          <a:rPr lang="es-ES" b="0" i="1" smtClean="0">
                            <a:latin typeface="Cambria Math"/>
                          </a:rPr>
                          <m:t>𝑑</m:t>
                        </m:r>
                      </m:sup>
                    </m:sSubSup>
                  </m:oMath>
                </a14:m>
                <a:r>
                  <a:rPr lang="en-US" dirty="0" smtClean="0"/>
                  <a:t>=f(Y, r)</a:t>
                </a:r>
                <a:endParaRPr lang="en-US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t="-543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4 CuadroTexto"/>
          <p:cNvSpPr txBox="1"/>
          <p:nvPr/>
        </p:nvSpPr>
        <p:spPr>
          <a:xfrm>
            <a:off x="5148064" y="213285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+, -</a:t>
            </a:r>
            <a:endParaRPr lang="en-US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2309192" y="2924944"/>
            <a:ext cx="51284" cy="2520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2360476" y="5445224"/>
            <a:ext cx="41557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>
            <a:off x="2987824" y="3140968"/>
            <a:ext cx="3024336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6300192" y="551723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sz="1400" dirty="0" err="1" smtClean="0"/>
              <a:t>dinero</a:t>
            </a:r>
            <a:endParaRPr lang="en-U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1907704" y="2636912"/>
            <a:ext cx="612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18" name="17 CuadroTexto"/>
          <p:cNvSpPr txBox="1"/>
          <p:nvPr/>
        </p:nvSpPr>
        <p:spPr>
          <a:xfrm>
            <a:off x="6012160" y="450912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D’</a:t>
            </a:r>
            <a:endParaRPr lang="en-US" dirty="0"/>
          </a:p>
        </p:txBody>
      </p:sp>
      <p:cxnSp>
        <p:nvCxnSpPr>
          <p:cNvPr id="11" name="10 Conector recto"/>
          <p:cNvCxnSpPr/>
          <p:nvPr/>
        </p:nvCxnSpPr>
        <p:spPr>
          <a:xfrm>
            <a:off x="2411760" y="3573016"/>
            <a:ext cx="3024336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5436096" y="507589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3275856" y="4005064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3347864" y="364502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/>
              </a:rPr>
              <a:t>Y↑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25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Introducción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err="1" smtClean="0"/>
              <a:t>En</a:t>
            </a:r>
            <a:r>
              <a:rPr lang="en-US" dirty="0" smtClean="0"/>
              <a:t> la 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clase</a:t>
            </a:r>
            <a:r>
              <a:rPr lang="en-US" dirty="0" smtClean="0"/>
              <a:t> </a:t>
            </a:r>
            <a:r>
              <a:rPr lang="en-US" dirty="0" err="1" smtClean="0"/>
              <a:t>aprendimos</a:t>
            </a:r>
            <a:r>
              <a:rPr lang="en-US" dirty="0" smtClean="0"/>
              <a:t> a </a:t>
            </a:r>
            <a:r>
              <a:rPr lang="en-US" dirty="0" err="1" smtClean="0"/>
              <a:t>calcular</a:t>
            </a:r>
            <a:r>
              <a:rPr lang="en-US" dirty="0" smtClean="0"/>
              <a:t> la </a:t>
            </a:r>
            <a:r>
              <a:rPr lang="en-US" dirty="0" err="1" smtClean="0"/>
              <a:t>renta</a:t>
            </a:r>
            <a:r>
              <a:rPr lang="en-US" dirty="0" smtClean="0"/>
              <a:t> de </a:t>
            </a:r>
            <a:r>
              <a:rPr lang="en-US" dirty="0" err="1" smtClean="0"/>
              <a:t>equilbrio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economía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Aprendimos</a:t>
            </a:r>
            <a:r>
              <a:rPr lang="en-US" dirty="0" smtClean="0"/>
              <a:t> a </a:t>
            </a:r>
            <a:r>
              <a:rPr lang="en-US" dirty="0" err="1" smtClean="0"/>
              <a:t>formular</a:t>
            </a:r>
            <a:r>
              <a:rPr lang="en-US" dirty="0" smtClean="0"/>
              <a:t> y resolver el </a:t>
            </a:r>
            <a:r>
              <a:rPr lang="en-US" dirty="0" err="1" smtClean="0"/>
              <a:t>modelo</a:t>
            </a:r>
            <a:r>
              <a:rPr lang="en-US" dirty="0" smtClean="0"/>
              <a:t> simple de </a:t>
            </a:r>
            <a:r>
              <a:rPr lang="en-US" dirty="0" err="1" smtClean="0"/>
              <a:t>determinación</a:t>
            </a:r>
            <a:r>
              <a:rPr lang="en-US" dirty="0" smtClean="0"/>
              <a:t> de la </a:t>
            </a:r>
            <a:r>
              <a:rPr lang="en-US" dirty="0" err="1" smtClean="0"/>
              <a:t>renta</a:t>
            </a:r>
            <a:r>
              <a:rPr lang="en-US" dirty="0" smtClean="0"/>
              <a:t> y </a:t>
            </a:r>
            <a:r>
              <a:rPr lang="en-US" dirty="0" err="1" smtClean="0"/>
              <a:t>derivamos</a:t>
            </a:r>
            <a:r>
              <a:rPr lang="en-US" dirty="0" smtClean="0"/>
              <a:t> la </a:t>
            </a:r>
            <a:r>
              <a:rPr lang="en-US" dirty="0" err="1" smtClean="0"/>
              <a:t>curva</a:t>
            </a:r>
            <a:r>
              <a:rPr lang="en-US" dirty="0" smtClean="0"/>
              <a:t> IS, que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combinación</a:t>
            </a:r>
            <a:r>
              <a:rPr lang="en-US" dirty="0" smtClean="0"/>
              <a:t> de </a:t>
            </a:r>
            <a:r>
              <a:rPr lang="en-US" dirty="0" err="1" smtClean="0"/>
              <a:t>niveles</a:t>
            </a:r>
            <a:r>
              <a:rPr lang="en-US" dirty="0" smtClean="0"/>
              <a:t> de </a:t>
            </a:r>
            <a:r>
              <a:rPr lang="en-US" dirty="0" err="1" smtClean="0"/>
              <a:t>renta</a:t>
            </a:r>
            <a:r>
              <a:rPr lang="en-US" dirty="0"/>
              <a:t> </a:t>
            </a:r>
            <a:r>
              <a:rPr lang="en-US" dirty="0" smtClean="0"/>
              <a:t>y </a:t>
            </a:r>
            <a:r>
              <a:rPr lang="en-US" dirty="0" err="1" smtClean="0"/>
              <a:t>tipos</a:t>
            </a:r>
            <a:r>
              <a:rPr lang="en-US" dirty="0" smtClean="0"/>
              <a:t> de </a:t>
            </a:r>
            <a:r>
              <a:rPr lang="en-US" dirty="0" err="1" smtClean="0"/>
              <a:t>interés</a:t>
            </a:r>
            <a:r>
              <a:rPr lang="en-US" dirty="0" smtClean="0"/>
              <a:t> para </a:t>
            </a:r>
            <a:r>
              <a:rPr lang="en-US" dirty="0" err="1" smtClean="0"/>
              <a:t>los</a:t>
            </a:r>
            <a:r>
              <a:rPr lang="en-US" dirty="0" smtClean="0"/>
              <a:t> que la </a:t>
            </a:r>
            <a:r>
              <a:rPr lang="en-US" dirty="0" err="1" smtClean="0"/>
              <a:t>economía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equilibrio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Hoy </a:t>
            </a:r>
            <a:r>
              <a:rPr lang="en-US" dirty="0" err="1" smtClean="0"/>
              <a:t>vamos</a:t>
            </a:r>
            <a:r>
              <a:rPr lang="en-US" dirty="0" smtClean="0"/>
              <a:t> a </a:t>
            </a:r>
            <a:r>
              <a:rPr lang="en-US" dirty="0" err="1" smtClean="0"/>
              <a:t>introducir</a:t>
            </a:r>
            <a:r>
              <a:rPr lang="en-US" dirty="0" smtClean="0"/>
              <a:t> el </a:t>
            </a:r>
            <a:r>
              <a:rPr lang="en-US" dirty="0" err="1" smtClean="0"/>
              <a:t>dinero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nuestro</a:t>
            </a:r>
            <a:r>
              <a:rPr lang="en-US" dirty="0" smtClean="0"/>
              <a:t> </a:t>
            </a:r>
            <a:r>
              <a:rPr lang="en-US" dirty="0" err="1" smtClean="0"/>
              <a:t>modelo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01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Mercado de </a:t>
            </a:r>
            <a:r>
              <a:rPr lang="en-US" dirty="0" err="1" smtClean="0"/>
              <a:t>dinero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s-ES" b="0" i="1" smtClean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s-ES" b="0" i="1" smtClean="0">
                            <a:latin typeface="Cambria Math"/>
                          </a:rPr>
                          <m:t>𝑑𝑖𝑛𝑒𝑟𝑜</m:t>
                        </m:r>
                      </m:sub>
                      <m:sup>
                        <m:r>
                          <a:rPr lang="es-ES" b="0" i="1" smtClean="0">
                            <a:latin typeface="Cambria Math"/>
                          </a:rPr>
                          <m:t>𝑑</m:t>
                        </m:r>
                      </m:sup>
                    </m:sSubSup>
                  </m:oMath>
                </a14:m>
                <a:r>
                  <a:rPr lang="en-US" dirty="0" smtClean="0"/>
                  <a:t>=f(Y, r)</a:t>
                </a:r>
                <a:endParaRPr lang="en-US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t="-543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4 CuadroTexto"/>
          <p:cNvSpPr txBox="1"/>
          <p:nvPr/>
        </p:nvSpPr>
        <p:spPr>
          <a:xfrm>
            <a:off x="5148064" y="213285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+, -</a:t>
            </a:r>
            <a:endParaRPr lang="en-US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2309192" y="2924944"/>
            <a:ext cx="51284" cy="2520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2360476" y="5445224"/>
            <a:ext cx="41557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>
            <a:off x="2699792" y="3140968"/>
            <a:ext cx="3024336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6300192" y="551723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sz="1400" dirty="0" err="1" smtClean="0"/>
              <a:t>dinero</a:t>
            </a:r>
            <a:endParaRPr lang="en-U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1907704" y="2636912"/>
            <a:ext cx="612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724128" y="457183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</a:p>
        </p:txBody>
      </p:sp>
      <p:cxnSp>
        <p:nvCxnSpPr>
          <p:cNvPr id="6" name="5 Conector recto"/>
          <p:cNvCxnSpPr/>
          <p:nvPr/>
        </p:nvCxnSpPr>
        <p:spPr>
          <a:xfrm>
            <a:off x="4211960" y="3006244"/>
            <a:ext cx="72008" cy="2510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3491880" y="262762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Ofert</a:t>
            </a:r>
            <a:r>
              <a:rPr lang="en-US" dirty="0" err="1" smtClean="0"/>
              <a:t>a</a:t>
            </a:r>
            <a:r>
              <a:rPr lang="en-US" dirty="0" smtClean="0"/>
              <a:t> de </a:t>
            </a:r>
            <a:r>
              <a:rPr lang="en-US" dirty="0" err="1" smtClean="0"/>
              <a:t>dinero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70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Mercado de </a:t>
            </a:r>
            <a:r>
              <a:rPr lang="en-US" dirty="0" err="1" smtClean="0"/>
              <a:t>dinero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s-ES" b="0" i="1" smtClean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s-ES" b="0" i="1" smtClean="0">
                            <a:latin typeface="Cambria Math"/>
                          </a:rPr>
                          <m:t>𝑑𝑖𝑛𝑒𝑟𝑜</m:t>
                        </m:r>
                      </m:sub>
                      <m:sup>
                        <m:r>
                          <a:rPr lang="es-ES" b="0" i="1" smtClean="0">
                            <a:latin typeface="Cambria Math"/>
                          </a:rPr>
                          <m:t>𝑑</m:t>
                        </m:r>
                      </m:sup>
                    </m:sSubSup>
                  </m:oMath>
                </a14:m>
                <a:r>
                  <a:rPr lang="en-US" dirty="0" smtClean="0"/>
                  <a:t>=f(Y, r)</a:t>
                </a:r>
                <a:endParaRPr lang="en-US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t="-543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4 CuadroTexto"/>
          <p:cNvSpPr txBox="1"/>
          <p:nvPr/>
        </p:nvSpPr>
        <p:spPr>
          <a:xfrm>
            <a:off x="5148064" y="213285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+, -</a:t>
            </a:r>
            <a:endParaRPr lang="en-US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2309192" y="2924944"/>
            <a:ext cx="51284" cy="2520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2360476" y="5445224"/>
            <a:ext cx="41557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>
            <a:off x="2699792" y="3140968"/>
            <a:ext cx="3024336" cy="172819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6300192" y="551723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sz="1400" dirty="0" err="1" smtClean="0"/>
              <a:t>Money</a:t>
            </a:r>
            <a:endParaRPr lang="en-U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1907704" y="2636912"/>
            <a:ext cx="612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724128" y="457183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</a:p>
        </p:txBody>
      </p:sp>
      <p:cxnSp>
        <p:nvCxnSpPr>
          <p:cNvPr id="6" name="5 Conector recto"/>
          <p:cNvCxnSpPr/>
          <p:nvPr/>
        </p:nvCxnSpPr>
        <p:spPr>
          <a:xfrm>
            <a:off x="4932040" y="2924944"/>
            <a:ext cx="72008" cy="25109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4355976" y="256490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OD’</a:t>
            </a:r>
            <a:endParaRPr lang="en-US" dirty="0"/>
          </a:p>
        </p:txBody>
      </p:sp>
      <p:cxnSp>
        <p:nvCxnSpPr>
          <p:cNvPr id="16" name="15 Conector recto"/>
          <p:cNvCxnSpPr/>
          <p:nvPr/>
        </p:nvCxnSpPr>
        <p:spPr>
          <a:xfrm>
            <a:off x="3275856" y="2924944"/>
            <a:ext cx="72008" cy="25109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2987824" y="256490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OD</a:t>
            </a:r>
            <a:endParaRPr lang="en-US" dirty="0"/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3383868" y="4571836"/>
            <a:ext cx="11881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3275856" y="4170566"/>
            <a:ext cx="18105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dirty="0" smtClean="0">
                <a:latin typeface="Calibri"/>
              </a:rPr>
              <a:t>↓, </a:t>
            </a:r>
            <a:r>
              <a:rPr lang="en-US" sz="1600" dirty="0" err="1" smtClean="0">
                <a:latin typeface="Calibri"/>
              </a:rPr>
              <a:t>compra</a:t>
            </a:r>
            <a:r>
              <a:rPr lang="en-US" sz="1600" dirty="0" smtClean="0">
                <a:latin typeface="Calibri"/>
              </a:rPr>
              <a:t> </a:t>
            </a:r>
            <a:r>
              <a:rPr lang="en-US" sz="1600" dirty="0" err="1" smtClean="0">
                <a:latin typeface="Calibri"/>
              </a:rPr>
              <a:t>bonos</a:t>
            </a:r>
            <a:endParaRPr lang="en-US" sz="16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1043608" y="5877272"/>
            <a:ext cx="70594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La </a:t>
            </a:r>
            <a:r>
              <a:rPr lang="en-US" b="1" dirty="0" err="1" smtClean="0">
                <a:solidFill>
                  <a:srgbClr val="0070C0"/>
                </a:solidFill>
              </a:rPr>
              <a:t>politica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monetaria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expansiva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desplaza</a:t>
            </a:r>
            <a:r>
              <a:rPr lang="en-US" b="1" dirty="0" smtClean="0">
                <a:solidFill>
                  <a:srgbClr val="0070C0"/>
                </a:solidFill>
              </a:rPr>
              <a:t> la </a:t>
            </a:r>
            <a:r>
              <a:rPr lang="en-US" b="1" dirty="0" err="1" smtClean="0">
                <a:solidFill>
                  <a:srgbClr val="0070C0"/>
                </a:solidFill>
              </a:rPr>
              <a:t>oferta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hacia</a:t>
            </a:r>
            <a:r>
              <a:rPr lang="en-US" b="1" dirty="0" smtClean="0">
                <a:solidFill>
                  <a:srgbClr val="0070C0"/>
                </a:solidFill>
              </a:rPr>
              <a:t> mayor </a:t>
            </a:r>
            <a:r>
              <a:rPr lang="en-US" b="1" dirty="0" err="1" smtClean="0">
                <a:solidFill>
                  <a:srgbClr val="0070C0"/>
                </a:solidFill>
              </a:rPr>
              <a:t>cantidad</a:t>
            </a:r>
            <a:r>
              <a:rPr lang="en-US" b="1" dirty="0" smtClean="0">
                <a:solidFill>
                  <a:srgbClr val="0070C0"/>
                </a:solidFill>
              </a:rPr>
              <a:t> de </a:t>
            </a:r>
            <a:r>
              <a:rPr lang="en-US" b="1" dirty="0" err="1" smtClean="0">
                <a:solidFill>
                  <a:srgbClr val="0070C0"/>
                </a:solidFill>
              </a:rPr>
              <a:t>dinero</a:t>
            </a:r>
            <a:r>
              <a:rPr lang="en-US" b="1" dirty="0" smtClean="0">
                <a:solidFill>
                  <a:srgbClr val="0070C0"/>
                </a:solidFill>
              </a:rPr>
              <a:t> y </a:t>
            </a:r>
            <a:r>
              <a:rPr lang="en-US" b="1" dirty="0" err="1" smtClean="0">
                <a:solidFill>
                  <a:srgbClr val="0070C0"/>
                </a:solidFill>
              </a:rPr>
              <a:t>baja</a:t>
            </a:r>
            <a:r>
              <a:rPr lang="en-US" b="1" dirty="0" smtClean="0">
                <a:solidFill>
                  <a:srgbClr val="0070C0"/>
                </a:solidFill>
              </a:rPr>
              <a:t> el </a:t>
            </a:r>
            <a:r>
              <a:rPr lang="en-US" b="1" dirty="0" err="1" smtClean="0">
                <a:solidFill>
                  <a:srgbClr val="0070C0"/>
                </a:solidFill>
              </a:rPr>
              <a:t>tipo</a:t>
            </a:r>
            <a:r>
              <a:rPr lang="en-US" b="1" dirty="0" smtClean="0">
                <a:solidFill>
                  <a:srgbClr val="0070C0"/>
                </a:solidFill>
              </a:rPr>
              <a:t> de </a:t>
            </a:r>
            <a:r>
              <a:rPr lang="en-US" b="1" dirty="0" err="1" smtClean="0">
                <a:solidFill>
                  <a:srgbClr val="0070C0"/>
                </a:solidFill>
              </a:rPr>
              <a:t>interés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4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Mercado de </a:t>
            </a:r>
            <a:r>
              <a:rPr lang="en-US" dirty="0" err="1" smtClean="0"/>
              <a:t>dinero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s-ES" b="0" i="1" smtClean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s-ES" b="0" i="1" smtClean="0">
                            <a:latin typeface="Cambria Math"/>
                          </a:rPr>
                          <m:t>𝑑𝑖𝑛𝑒𝑟𝑜</m:t>
                        </m:r>
                      </m:sub>
                      <m:sup>
                        <m:r>
                          <a:rPr lang="es-ES" b="0" i="1" smtClean="0">
                            <a:latin typeface="Cambria Math"/>
                          </a:rPr>
                          <m:t>𝑑</m:t>
                        </m:r>
                      </m:sup>
                    </m:sSubSup>
                  </m:oMath>
                </a14:m>
                <a:r>
                  <a:rPr lang="en-US" dirty="0" smtClean="0"/>
                  <a:t>=f(Y, r)</a:t>
                </a:r>
                <a:endParaRPr lang="en-US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t="-543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4 CuadroTexto"/>
          <p:cNvSpPr txBox="1"/>
          <p:nvPr/>
        </p:nvSpPr>
        <p:spPr>
          <a:xfrm>
            <a:off x="5148064" y="213285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+, -</a:t>
            </a:r>
            <a:endParaRPr lang="en-US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2309192" y="2924944"/>
            <a:ext cx="51284" cy="2520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2360476" y="5445224"/>
            <a:ext cx="41557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>
            <a:off x="2987824" y="3140968"/>
            <a:ext cx="3024336" cy="172819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6300192" y="551723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sz="1400" dirty="0" err="1" smtClean="0"/>
              <a:t>dinero</a:t>
            </a:r>
            <a:endParaRPr lang="en-U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1907704" y="2636912"/>
            <a:ext cx="612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18" name="17 CuadroTexto"/>
          <p:cNvSpPr txBox="1"/>
          <p:nvPr/>
        </p:nvSpPr>
        <p:spPr>
          <a:xfrm>
            <a:off x="6012160" y="450912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D’</a:t>
            </a:r>
            <a:endParaRPr lang="en-US" dirty="0"/>
          </a:p>
        </p:txBody>
      </p:sp>
      <p:cxnSp>
        <p:nvCxnSpPr>
          <p:cNvPr id="11" name="10 Conector recto"/>
          <p:cNvCxnSpPr/>
          <p:nvPr/>
        </p:nvCxnSpPr>
        <p:spPr>
          <a:xfrm>
            <a:off x="2411760" y="3573016"/>
            <a:ext cx="3024336" cy="172819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5436096" y="507589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4427984" y="4653136"/>
            <a:ext cx="1080120" cy="0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4427984" y="429309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/>
              </a:rPr>
              <a:t>Y↑</a:t>
            </a:r>
            <a:endParaRPr lang="en-US" dirty="0"/>
          </a:p>
        </p:txBody>
      </p:sp>
      <p:cxnSp>
        <p:nvCxnSpPr>
          <p:cNvPr id="8" name="7 Conector recto"/>
          <p:cNvCxnSpPr/>
          <p:nvPr/>
        </p:nvCxnSpPr>
        <p:spPr>
          <a:xfrm>
            <a:off x="4067944" y="2821578"/>
            <a:ext cx="72008" cy="262364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779912" y="24836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OD</a:t>
            </a:r>
            <a:endParaRPr lang="en-US" dirty="0"/>
          </a:p>
        </p:txBody>
      </p:sp>
      <p:cxnSp>
        <p:nvCxnSpPr>
          <p:cNvPr id="20" name="19 Conector recto"/>
          <p:cNvCxnSpPr/>
          <p:nvPr/>
        </p:nvCxnSpPr>
        <p:spPr>
          <a:xfrm>
            <a:off x="2334834" y="4509120"/>
            <a:ext cx="177403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 flipH="1">
            <a:off x="2334834" y="3789040"/>
            <a:ext cx="173311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>
            <a:off x="1979712" y="4283804"/>
            <a:ext cx="612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</a:t>
            </a:r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1907704" y="3481844"/>
            <a:ext cx="612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</a:t>
            </a:r>
            <a:r>
              <a:rPr lang="en-US" sz="1200" dirty="0"/>
              <a:t>1</a:t>
            </a:r>
          </a:p>
        </p:txBody>
      </p:sp>
      <p:cxnSp>
        <p:nvCxnSpPr>
          <p:cNvPr id="27" name="26 Conector recto de flecha"/>
          <p:cNvCxnSpPr/>
          <p:nvPr/>
        </p:nvCxnSpPr>
        <p:spPr>
          <a:xfrm flipV="1">
            <a:off x="1763688" y="3743454"/>
            <a:ext cx="0" cy="9096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2051720" y="5949280"/>
            <a:ext cx="5184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Un </a:t>
            </a:r>
            <a:r>
              <a:rPr lang="en-US" b="1" dirty="0" err="1" smtClean="0">
                <a:solidFill>
                  <a:srgbClr val="0070C0"/>
                </a:solidFill>
              </a:rPr>
              <a:t>incremento</a:t>
            </a:r>
            <a:r>
              <a:rPr lang="en-US" b="1" dirty="0" smtClean="0">
                <a:solidFill>
                  <a:srgbClr val="0070C0"/>
                </a:solidFill>
              </a:rPr>
              <a:t> de la </a:t>
            </a:r>
            <a:r>
              <a:rPr lang="en-US" b="1" dirty="0" err="1" smtClean="0">
                <a:solidFill>
                  <a:srgbClr val="0070C0"/>
                </a:solidFill>
              </a:rPr>
              <a:t>renta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desplaza</a:t>
            </a:r>
            <a:r>
              <a:rPr lang="en-US" b="1" dirty="0" smtClean="0">
                <a:solidFill>
                  <a:srgbClr val="0070C0"/>
                </a:solidFill>
              </a:rPr>
              <a:t> la </a:t>
            </a:r>
            <a:r>
              <a:rPr lang="en-US" b="1" dirty="0" err="1" smtClean="0">
                <a:solidFill>
                  <a:srgbClr val="0070C0"/>
                </a:solidFill>
              </a:rPr>
              <a:t>demanda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hacia</a:t>
            </a:r>
            <a:r>
              <a:rPr lang="en-US" b="1" dirty="0" smtClean="0">
                <a:solidFill>
                  <a:srgbClr val="0070C0"/>
                </a:solidFill>
              </a:rPr>
              <a:t> mayor </a:t>
            </a:r>
            <a:r>
              <a:rPr lang="en-US" b="1" dirty="0" err="1" smtClean="0">
                <a:solidFill>
                  <a:srgbClr val="0070C0"/>
                </a:solidFill>
              </a:rPr>
              <a:t>cantidad</a:t>
            </a:r>
            <a:r>
              <a:rPr lang="en-US" b="1" dirty="0" smtClean="0">
                <a:solidFill>
                  <a:srgbClr val="0070C0"/>
                </a:solidFill>
              </a:rPr>
              <a:t> de </a:t>
            </a:r>
            <a:r>
              <a:rPr lang="en-US" b="1" dirty="0" err="1" smtClean="0">
                <a:solidFill>
                  <a:srgbClr val="0070C0"/>
                </a:solidFill>
              </a:rPr>
              <a:t>dinero</a:t>
            </a:r>
            <a:r>
              <a:rPr lang="en-US" b="1" dirty="0" smtClean="0">
                <a:solidFill>
                  <a:srgbClr val="0070C0"/>
                </a:solidFill>
              </a:rPr>
              <a:t> y </a:t>
            </a:r>
            <a:r>
              <a:rPr lang="en-US" b="1" dirty="0" err="1" smtClean="0">
                <a:solidFill>
                  <a:srgbClr val="0070C0"/>
                </a:solidFill>
              </a:rPr>
              <a:t>hace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subir</a:t>
            </a:r>
            <a:r>
              <a:rPr lang="en-US" b="1" dirty="0" smtClean="0">
                <a:solidFill>
                  <a:srgbClr val="0070C0"/>
                </a:solidFill>
              </a:rPr>
              <a:t> el </a:t>
            </a:r>
            <a:r>
              <a:rPr lang="en-US" b="1" dirty="0" err="1" smtClean="0">
                <a:solidFill>
                  <a:srgbClr val="0070C0"/>
                </a:solidFill>
              </a:rPr>
              <a:t>tipo</a:t>
            </a:r>
            <a:r>
              <a:rPr lang="en-US" b="1" dirty="0" smtClean="0">
                <a:solidFill>
                  <a:srgbClr val="0070C0"/>
                </a:solidFill>
              </a:rPr>
              <a:t> de </a:t>
            </a:r>
            <a:r>
              <a:rPr lang="en-US" b="1" dirty="0" err="1" smtClean="0">
                <a:solidFill>
                  <a:srgbClr val="0070C0"/>
                </a:solidFill>
              </a:rPr>
              <a:t>interés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68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Mercado de </a:t>
            </a:r>
            <a:r>
              <a:rPr lang="en-US" dirty="0" err="1" smtClean="0"/>
              <a:t>dinero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s-ES" b="0" i="1" smtClean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s-ES" b="0" i="1" smtClean="0">
                            <a:latin typeface="Cambria Math"/>
                          </a:rPr>
                          <m:t>𝑑𝑖𝑛𝑒𝑟𝑜</m:t>
                        </m:r>
                      </m:sub>
                      <m:sup>
                        <m:r>
                          <a:rPr lang="es-ES" b="0" i="1" smtClean="0">
                            <a:latin typeface="Cambria Math"/>
                          </a:rPr>
                          <m:t>𝑑</m:t>
                        </m:r>
                      </m:sup>
                    </m:sSubSup>
                  </m:oMath>
                </a14:m>
                <a:r>
                  <a:rPr lang="en-US" dirty="0" smtClean="0"/>
                  <a:t>=f(Y, r)</a:t>
                </a:r>
                <a:endParaRPr lang="en-US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t="-543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4 CuadroTexto"/>
          <p:cNvSpPr txBox="1"/>
          <p:nvPr/>
        </p:nvSpPr>
        <p:spPr>
          <a:xfrm>
            <a:off x="5148064" y="213285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+, -</a:t>
            </a:r>
            <a:endParaRPr lang="en-US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2309192" y="2924944"/>
            <a:ext cx="51284" cy="2520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2360476" y="5445224"/>
            <a:ext cx="41557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>
            <a:off x="2987824" y="3140968"/>
            <a:ext cx="3024336" cy="172819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6300192" y="551723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sz="1400" dirty="0" err="1" smtClean="0"/>
              <a:t>Money</a:t>
            </a:r>
            <a:endParaRPr lang="en-U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1907704" y="2636912"/>
            <a:ext cx="612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18" name="17 CuadroTexto"/>
          <p:cNvSpPr txBox="1"/>
          <p:nvPr/>
        </p:nvSpPr>
        <p:spPr>
          <a:xfrm>
            <a:off x="6012160" y="450912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D’</a:t>
            </a:r>
            <a:endParaRPr lang="en-US" dirty="0"/>
          </a:p>
        </p:txBody>
      </p:sp>
      <p:cxnSp>
        <p:nvCxnSpPr>
          <p:cNvPr id="11" name="10 Conector recto"/>
          <p:cNvCxnSpPr/>
          <p:nvPr/>
        </p:nvCxnSpPr>
        <p:spPr>
          <a:xfrm>
            <a:off x="2411760" y="3573016"/>
            <a:ext cx="3024336" cy="172819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5436096" y="507589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4427984" y="4653136"/>
            <a:ext cx="1080120" cy="0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4427984" y="429309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/>
              </a:rPr>
              <a:t>Y↑</a:t>
            </a:r>
            <a:endParaRPr lang="en-US" dirty="0"/>
          </a:p>
        </p:txBody>
      </p:sp>
      <p:cxnSp>
        <p:nvCxnSpPr>
          <p:cNvPr id="8" name="7 Conector recto"/>
          <p:cNvCxnSpPr/>
          <p:nvPr/>
        </p:nvCxnSpPr>
        <p:spPr>
          <a:xfrm>
            <a:off x="4067944" y="2821578"/>
            <a:ext cx="72008" cy="262364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779912" y="24836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OD</a:t>
            </a:r>
            <a:endParaRPr lang="en-US" dirty="0"/>
          </a:p>
        </p:txBody>
      </p:sp>
      <p:cxnSp>
        <p:nvCxnSpPr>
          <p:cNvPr id="20" name="19 Conector recto"/>
          <p:cNvCxnSpPr/>
          <p:nvPr/>
        </p:nvCxnSpPr>
        <p:spPr>
          <a:xfrm>
            <a:off x="2334834" y="4509120"/>
            <a:ext cx="177403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 flipH="1">
            <a:off x="2334834" y="3789040"/>
            <a:ext cx="173311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>
            <a:off x="1979712" y="4283804"/>
            <a:ext cx="612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</a:t>
            </a:r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1907704" y="3481844"/>
            <a:ext cx="612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</a:t>
            </a:r>
            <a:r>
              <a:rPr lang="en-US" sz="1200" dirty="0"/>
              <a:t>1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331640" y="6014286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Si la </a:t>
            </a:r>
            <a:r>
              <a:rPr lang="en-US" b="1" dirty="0" err="1" smtClean="0">
                <a:solidFill>
                  <a:srgbClr val="0070C0"/>
                </a:solidFill>
              </a:rPr>
              <a:t>renta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aumenta</a:t>
            </a:r>
            <a:r>
              <a:rPr lang="en-US" b="1" dirty="0" smtClean="0">
                <a:solidFill>
                  <a:srgbClr val="0070C0"/>
                </a:solidFill>
              </a:rPr>
              <a:t>, </a:t>
            </a:r>
            <a:r>
              <a:rPr lang="en-US" b="1" dirty="0" err="1" smtClean="0">
                <a:solidFill>
                  <a:srgbClr val="0070C0"/>
                </a:solidFill>
              </a:rPr>
              <a:t>también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aumenta</a:t>
            </a:r>
            <a:r>
              <a:rPr lang="en-US" b="1" dirty="0" smtClean="0">
                <a:solidFill>
                  <a:srgbClr val="0070C0"/>
                </a:solidFill>
              </a:rPr>
              <a:t> el </a:t>
            </a:r>
            <a:r>
              <a:rPr lang="en-US" b="1" dirty="0" err="1" smtClean="0">
                <a:solidFill>
                  <a:srgbClr val="0070C0"/>
                </a:solidFill>
              </a:rPr>
              <a:t>tipo</a:t>
            </a:r>
            <a:r>
              <a:rPr lang="en-US" b="1" dirty="0" smtClean="0">
                <a:solidFill>
                  <a:srgbClr val="0070C0"/>
                </a:solidFill>
              </a:rPr>
              <a:t> de </a:t>
            </a:r>
            <a:r>
              <a:rPr lang="en-US" b="1" dirty="0" err="1" smtClean="0">
                <a:solidFill>
                  <a:srgbClr val="0070C0"/>
                </a:solidFill>
              </a:rPr>
              <a:t>interés</a:t>
            </a:r>
            <a:r>
              <a:rPr lang="en-US" b="1" dirty="0" smtClean="0">
                <a:solidFill>
                  <a:srgbClr val="0070C0"/>
                </a:solidFill>
              </a:rPr>
              <a:t>, r.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39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curva</a:t>
            </a:r>
            <a:r>
              <a:rPr lang="en-US" dirty="0" smtClean="0"/>
              <a:t> LM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 Y* </a:t>
            </a:r>
            <a:r>
              <a:rPr lang="en-US" dirty="0" err="1" smtClean="0"/>
              <a:t>sube</a:t>
            </a:r>
            <a:r>
              <a:rPr lang="en-US" dirty="0" smtClean="0"/>
              <a:t>,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movemos</a:t>
            </a:r>
            <a:r>
              <a:rPr lang="en-US" dirty="0" smtClean="0"/>
              <a:t> a un </a:t>
            </a:r>
            <a:r>
              <a:rPr lang="en-US" dirty="0" err="1" smtClean="0"/>
              <a:t>punto</a:t>
            </a:r>
            <a:r>
              <a:rPr lang="en-US" dirty="0" smtClean="0"/>
              <a:t> de </a:t>
            </a:r>
            <a:r>
              <a:rPr lang="en-US" dirty="0" err="1" smtClean="0"/>
              <a:t>equilibrio</a:t>
            </a:r>
            <a:r>
              <a:rPr lang="en-US" dirty="0" smtClean="0"/>
              <a:t> </a:t>
            </a:r>
            <a:r>
              <a:rPr lang="en-US" dirty="0" err="1" smtClean="0"/>
              <a:t>distinto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mercado</a:t>
            </a:r>
            <a:r>
              <a:rPr lang="en-US" dirty="0" smtClean="0"/>
              <a:t> de </a:t>
            </a:r>
            <a:r>
              <a:rPr lang="en-US" dirty="0" err="1" smtClean="0"/>
              <a:t>dinero</a:t>
            </a:r>
            <a:r>
              <a:rPr lang="en-US" dirty="0" smtClean="0"/>
              <a:t> y r* </a:t>
            </a:r>
            <a:r>
              <a:rPr lang="en-US" dirty="0" err="1" smtClean="0"/>
              <a:t>baja</a:t>
            </a:r>
            <a:r>
              <a:rPr lang="en-US" dirty="0" smtClean="0"/>
              <a:t>. </a:t>
            </a:r>
            <a:r>
              <a:rPr lang="en-US" dirty="0" err="1" smtClean="0"/>
              <a:t>Representemos</a:t>
            </a:r>
            <a:r>
              <a:rPr lang="en-US" dirty="0" smtClean="0"/>
              <a:t> </a:t>
            </a:r>
            <a:r>
              <a:rPr lang="en-US" dirty="0" err="1" smtClean="0"/>
              <a:t>gráficamente</a:t>
            </a:r>
            <a:r>
              <a:rPr lang="en-US" dirty="0" smtClean="0"/>
              <a:t>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relación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54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curva</a:t>
            </a:r>
            <a:r>
              <a:rPr lang="en-US" dirty="0" smtClean="0"/>
              <a:t> LM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SiY</a:t>
            </a:r>
            <a:r>
              <a:rPr lang="en-US" dirty="0" smtClean="0"/>
              <a:t>* </a:t>
            </a:r>
            <a:r>
              <a:rPr lang="en-US" dirty="0" err="1" smtClean="0"/>
              <a:t>sube</a:t>
            </a:r>
            <a:r>
              <a:rPr lang="en-US" dirty="0" smtClean="0"/>
              <a:t>, r* </a:t>
            </a:r>
            <a:r>
              <a:rPr lang="en-US" dirty="0" err="1" smtClean="0"/>
              <a:t>baja</a:t>
            </a:r>
            <a:r>
              <a:rPr lang="en-US" dirty="0"/>
              <a:t>:</a:t>
            </a:r>
          </a:p>
        </p:txBody>
      </p:sp>
      <p:cxnSp>
        <p:nvCxnSpPr>
          <p:cNvPr id="5" name="4 Conector recto"/>
          <p:cNvCxnSpPr/>
          <p:nvPr/>
        </p:nvCxnSpPr>
        <p:spPr>
          <a:xfrm>
            <a:off x="2123728" y="2996952"/>
            <a:ext cx="36004" cy="273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2159732" y="5733256"/>
            <a:ext cx="42124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2483768" y="3068960"/>
            <a:ext cx="2664296" cy="2376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5436096" y="306896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LM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228184" y="573325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763688" y="277163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54567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curva</a:t>
            </a:r>
            <a:r>
              <a:rPr lang="en-US" dirty="0" smtClean="0"/>
              <a:t> LM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 Y* </a:t>
            </a:r>
            <a:r>
              <a:rPr lang="en-US" dirty="0" err="1" smtClean="0"/>
              <a:t>sube</a:t>
            </a:r>
            <a:r>
              <a:rPr lang="en-US" dirty="0" smtClean="0"/>
              <a:t>, r* </a:t>
            </a:r>
            <a:r>
              <a:rPr lang="en-US" dirty="0" err="1" smtClean="0"/>
              <a:t>baja</a:t>
            </a:r>
            <a:r>
              <a:rPr lang="en-US" dirty="0" smtClean="0"/>
              <a:t>:</a:t>
            </a:r>
            <a:endParaRPr lang="en-US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2123728" y="2780928"/>
            <a:ext cx="36004" cy="273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2159732" y="5517232"/>
            <a:ext cx="42124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2483768" y="2852936"/>
            <a:ext cx="2664296" cy="2376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5148064" y="270892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LM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228184" y="544522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763688" y="277163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835696" y="5949280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La </a:t>
            </a:r>
            <a:r>
              <a:rPr lang="en-US" b="1" dirty="0" err="1" smtClean="0">
                <a:solidFill>
                  <a:srgbClr val="0070C0"/>
                </a:solidFill>
              </a:rPr>
              <a:t>curva</a:t>
            </a:r>
            <a:r>
              <a:rPr lang="en-US" b="1" dirty="0" smtClean="0">
                <a:solidFill>
                  <a:srgbClr val="0070C0"/>
                </a:solidFill>
              </a:rPr>
              <a:t> LM </a:t>
            </a:r>
            <a:r>
              <a:rPr lang="en-US" b="1" dirty="0" err="1" smtClean="0">
                <a:solidFill>
                  <a:srgbClr val="0070C0"/>
                </a:solidFill>
              </a:rPr>
              <a:t>representa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combinaciones</a:t>
            </a:r>
            <a:r>
              <a:rPr lang="en-US" b="1" dirty="0" smtClean="0">
                <a:solidFill>
                  <a:srgbClr val="0070C0"/>
                </a:solidFill>
              </a:rPr>
              <a:t> de Y </a:t>
            </a:r>
            <a:r>
              <a:rPr lang="en-US" b="1" dirty="0" err="1" smtClean="0">
                <a:solidFill>
                  <a:srgbClr val="0070C0"/>
                </a:solidFill>
              </a:rPr>
              <a:t>y</a:t>
            </a:r>
            <a:r>
              <a:rPr lang="en-US" b="1" dirty="0" smtClean="0">
                <a:solidFill>
                  <a:srgbClr val="0070C0"/>
                </a:solidFill>
              </a:rPr>
              <a:t> r para las que el </a:t>
            </a:r>
            <a:r>
              <a:rPr lang="en-US" b="1" dirty="0" err="1" smtClean="0">
                <a:solidFill>
                  <a:srgbClr val="0070C0"/>
                </a:solidFill>
              </a:rPr>
              <a:t>mercado</a:t>
            </a:r>
            <a:r>
              <a:rPr lang="en-US" b="1" dirty="0" smtClean="0">
                <a:solidFill>
                  <a:srgbClr val="0070C0"/>
                </a:solidFill>
              </a:rPr>
              <a:t> de </a:t>
            </a:r>
            <a:r>
              <a:rPr lang="en-US" b="1" dirty="0" err="1" smtClean="0">
                <a:solidFill>
                  <a:srgbClr val="0070C0"/>
                </a:solidFill>
              </a:rPr>
              <a:t>dinero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está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en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equilibrio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9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curva</a:t>
            </a:r>
            <a:r>
              <a:rPr lang="en-US" dirty="0" smtClean="0"/>
              <a:t> LM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Politica</a:t>
            </a:r>
            <a:r>
              <a:rPr lang="en-US" dirty="0" smtClean="0"/>
              <a:t> </a:t>
            </a:r>
            <a:r>
              <a:rPr lang="en-US" dirty="0" err="1" smtClean="0"/>
              <a:t>monetaria</a:t>
            </a:r>
            <a:r>
              <a:rPr lang="en-US" dirty="0" smtClean="0"/>
              <a:t> </a:t>
            </a:r>
            <a:r>
              <a:rPr lang="en-US" dirty="0" err="1" smtClean="0"/>
              <a:t>expansiva</a:t>
            </a:r>
            <a:endParaRPr lang="en-US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2123728" y="2780928"/>
            <a:ext cx="36004" cy="273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2159732" y="5517232"/>
            <a:ext cx="42124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2483768" y="2852936"/>
            <a:ext cx="2664296" cy="2376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5148064" y="270892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LM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228184" y="544522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763688" y="277163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835696" y="5949280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La </a:t>
            </a:r>
            <a:r>
              <a:rPr lang="en-US" b="1" dirty="0" err="1" smtClean="0">
                <a:solidFill>
                  <a:srgbClr val="0070C0"/>
                </a:solidFill>
              </a:rPr>
              <a:t>curva</a:t>
            </a:r>
            <a:r>
              <a:rPr lang="en-US" b="1" dirty="0" smtClean="0">
                <a:solidFill>
                  <a:srgbClr val="0070C0"/>
                </a:solidFill>
              </a:rPr>
              <a:t> LM </a:t>
            </a:r>
            <a:r>
              <a:rPr lang="en-US" b="1" dirty="0" err="1" smtClean="0">
                <a:solidFill>
                  <a:srgbClr val="0070C0"/>
                </a:solidFill>
              </a:rPr>
              <a:t>representa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combinaciones</a:t>
            </a:r>
            <a:r>
              <a:rPr lang="en-US" b="1" dirty="0" smtClean="0">
                <a:solidFill>
                  <a:srgbClr val="0070C0"/>
                </a:solidFill>
              </a:rPr>
              <a:t> de Y </a:t>
            </a:r>
            <a:r>
              <a:rPr lang="en-US" b="1" dirty="0" err="1" smtClean="0">
                <a:solidFill>
                  <a:srgbClr val="0070C0"/>
                </a:solidFill>
              </a:rPr>
              <a:t>y</a:t>
            </a:r>
            <a:r>
              <a:rPr lang="en-US" b="1" dirty="0" smtClean="0">
                <a:solidFill>
                  <a:srgbClr val="0070C0"/>
                </a:solidFill>
              </a:rPr>
              <a:t> r para las que el </a:t>
            </a:r>
            <a:r>
              <a:rPr lang="en-US" b="1" dirty="0" err="1" smtClean="0">
                <a:solidFill>
                  <a:srgbClr val="0070C0"/>
                </a:solidFill>
              </a:rPr>
              <a:t>mercado</a:t>
            </a:r>
            <a:r>
              <a:rPr lang="en-US" b="1" dirty="0" smtClean="0">
                <a:solidFill>
                  <a:srgbClr val="0070C0"/>
                </a:solidFill>
              </a:rPr>
              <a:t> de </a:t>
            </a:r>
            <a:r>
              <a:rPr lang="en-US" b="1" dirty="0" err="1" smtClean="0">
                <a:solidFill>
                  <a:srgbClr val="0070C0"/>
                </a:solidFill>
              </a:rPr>
              <a:t>dinero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está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en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equilibrio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12" name="11 Conector recto"/>
          <p:cNvCxnSpPr/>
          <p:nvPr/>
        </p:nvCxnSpPr>
        <p:spPr>
          <a:xfrm flipV="1">
            <a:off x="3923928" y="3005336"/>
            <a:ext cx="2664296" cy="2376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3815916" y="4149080"/>
            <a:ext cx="14401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3779912" y="371703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dirty="0" smtClean="0">
                <a:latin typeface="Calibri"/>
              </a:rPr>
              <a:t>↓, </a:t>
            </a:r>
            <a:r>
              <a:rPr lang="en-US" dirty="0" err="1" smtClean="0">
                <a:latin typeface="Calibri"/>
              </a:rPr>
              <a:t>compra</a:t>
            </a:r>
            <a:r>
              <a:rPr lang="en-US" dirty="0" smtClean="0">
                <a:latin typeface="Calibri"/>
              </a:rPr>
              <a:t> </a:t>
            </a:r>
            <a:r>
              <a:rPr lang="en-US" dirty="0" err="1" smtClean="0">
                <a:latin typeface="Calibri"/>
              </a:rPr>
              <a:t>bonos</a:t>
            </a:r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6588224" y="286132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LM’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09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curva</a:t>
            </a:r>
            <a:r>
              <a:rPr lang="en-US" dirty="0" smtClean="0"/>
              <a:t> LM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Politica</a:t>
            </a:r>
            <a:r>
              <a:rPr lang="en-US" dirty="0" smtClean="0"/>
              <a:t> </a:t>
            </a:r>
            <a:r>
              <a:rPr lang="en-US" dirty="0" err="1" smtClean="0"/>
              <a:t>monetaria</a:t>
            </a:r>
            <a:r>
              <a:rPr lang="en-US" dirty="0" smtClean="0"/>
              <a:t> </a:t>
            </a:r>
            <a:r>
              <a:rPr lang="en-US" dirty="0" err="1" smtClean="0"/>
              <a:t>restrictiva</a:t>
            </a:r>
            <a:endParaRPr lang="en-US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2123728" y="2780928"/>
            <a:ext cx="36004" cy="273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2159732" y="5517232"/>
            <a:ext cx="42124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2483768" y="2852936"/>
            <a:ext cx="2664296" cy="2376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5148064" y="270892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LM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228184" y="544522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763688" y="277163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</a:p>
        </p:txBody>
      </p:sp>
      <p:cxnSp>
        <p:nvCxnSpPr>
          <p:cNvPr id="12" name="11 Conector recto"/>
          <p:cNvCxnSpPr/>
          <p:nvPr/>
        </p:nvCxnSpPr>
        <p:spPr>
          <a:xfrm flipV="1">
            <a:off x="3923928" y="3005336"/>
            <a:ext cx="2664296" cy="2376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 flipH="1">
            <a:off x="3779912" y="4149080"/>
            <a:ext cx="14761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3995936" y="371703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dirty="0">
                <a:latin typeface="Calibri"/>
              </a:rPr>
              <a:t>↑</a:t>
            </a:r>
            <a:r>
              <a:rPr lang="en-US" dirty="0" smtClean="0">
                <a:latin typeface="Calibri"/>
              </a:rPr>
              <a:t>, </a:t>
            </a:r>
            <a:r>
              <a:rPr lang="en-US" dirty="0" err="1" smtClean="0">
                <a:latin typeface="Calibri"/>
              </a:rPr>
              <a:t>venta</a:t>
            </a:r>
            <a:r>
              <a:rPr lang="en-US" dirty="0" smtClean="0">
                <a:latin typeface="Calibri"/>
              </a:rPr>
              <a:t> </a:t>
            </a:r>
            <a:r>
              <a:rPr lang="en-US" dirty="0" err="1" smtClean="0">
                <a:latin typeface="Calibri"/>
              </a:rPr>
              <a:t>bonos</a:t>
            </a:r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6588224" y="286132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LM’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Resumen</a:t>
            </a:r>
            <a:r>
              <a:rPr lang="en-US" dirty="0" smtClean="0"/>
              <a:t>: </a:t>
            </a:r>
            <a:r>
              <a:rPr lang="en-US" dirty="0" err="1" smtClean="0"/>
              <a:t>parámetros</a:t>
            </a:r>
            <a:r>
              <a:rPr lang="en-US" dirty="0" smtClean="0"/>
              <a:t> de la LM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política</a:t>
            </a:r>
            <a:r>
              <a:rPr lang="en-US" dirty="0" smtClean="0"/>
              <a:t> </a:t>
            </a:r>
            <a:r>
              <a:rPr lang="en-US" dirty="0" err="1" smtClean="0"/>
              <a:t>monetaria</a:t>
            </a:r>
            <a:r>
              <a:rPr lang="en-US" dirty="0" smtClean="0"/>
              <a:t> </a:t>
            </a:r>
            <a:r>
              <a:rPr lang="en-US" dirty="0" err="1" smtClean="0"/>
              <a:t>expansiva</a:t>
            </a:r>
            <a:r>
              <a:rPr lang="en-US" dirty="0" smtClean="0"/>
              <a:t> </a:t>
            </a:r>
            <a:r>
              <a:rPr lang="en-US" dirty="0" err="1" smtClean="0"/>
              <a:t>desplaza</a:t>
            </a:r>
            <a:r>
              <a:rPr lang="en-US" dirty="0" smtClean="0"/>
              <a:t> la LM </a:t>
            </a:r>
            <a:r>
              <a:rPr lang="en-US" dirty="0" err="1" smtClean="0"/>
              <a:t>hacia</a:t>
            </a:r>
            <a:r>
              <a:rPr lang="en-US" dirty="0" smtClean="0"/>
              <a:t> mayor Y:</a:t>
            </a:r>
          </a:p>
          <a:p>
            <a:pPr marL="365760" lvl="1" indent="0">
              <a:buNone/>
            </a:pPr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política</a:t>
            </a:r>
            <a:r>
              <a:rPr lang="en-US" dirty="0" smtClean="0"/>
              <a:t> </a:t>
            </a:r>
            <a:r>
              <a:rPr lang="en-US" dirty="0" err="1" smtClean="0"/>
              <a:t>monetaria</a:t>
            </a:r>
            <a:r>
              <a:rPr lang="en-US" dirty="0" smtClean="0"/>
              <a:t> </a:t>
            </a:r>
            <a:r>
              <a:rPr lang="en-US" dirty="0" err="1" smtClean="0"/>
              <a:t>restrictiva</a:t>
            </a:r>
            <a:r>
              <a:rPr lang="en-US" dirty="0" smtClean="0"/>
              <a:t> </a:t>
            </a:r>
            <a:r>
              <a:rPr lang="en-US" dirty="0" err="1" smtClean="0"/>
              <a:t>desplaza</a:t>
            </a:r>
            <a:r>
              <a:rPr lang="en-US" dirty="0" smtClean="0"/>
              <a:t> la LM </a:t>
            </a:r>
            <a:r>
              <a:rPr lang="en-US" dirty="0" err="1" smtClean="0"/>
              <a:t>hacia</a:t>
            </a:r>
            <a:r>
              <a:rPr lang="en-US" dirty="0" smtClean="0"/>
              <a:t> </a:t>
            </a:r>
            <a:r>
              <a:rPr lang="en-US" dirty="0" err="1" smtClean="0"/>
              <a:t>menor</a:t>
            </a:r>
            <a:r>
              <a:rPr lang="en-US" smtClean="0"/>
              <a:t> Y,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1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el </a:t>
            </a:r>
            <a:r>
              <a:rPr lang="en-US" dirty="0" err="1" smtClean="0"/>
              <a:t>dinero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Unidad</a:t>
            </a:r>
            <a:r>
              <a:rPr lang="en-US" dirty="0" smtClean="0"/>
              <a:t> de </a:t>
            </a:r>
            <a:r>
              <a:rPr lang="en-US" dirty="0" err="1" smtClean="0"/>
              <a:t>cambio</a:t>
            </a:r>
            <a:r>
              <a:rPr lang="en-US" dirty="0" smtClean="0"/>
              <a:t>: lo </a:t>
            </a:r>
            <a:r>
              <a:rPr lang="en-US" dirty="0" err="1" smtClean="0"/>
              <a:t>usamos</a:t>
            </a:r>
            <a:r>
              <a:rPr lang="en-US" dirty="0" smtClean="0"/>
              <a:t> para </a:t>
            </a:r>
            <a:r>
              <a:rPr lang="en-US" dirty="0" err="1" smtClean="0"/>
              <a:t>comprar</a:t>
            </a:r>
            <a:r>
              <a:rPr lang="en-US" dirty="0" smtClean="0"/>
              <a:t> </a:t>
            </a:r>
            <a:r>
              <a:rPr lang="en-US" dirty="0" err="1" smtClean="0"/>
              <a:t>cosas</a:t>
            </a:r>
            <a:r>
              <a:rPr lang="en-US" dirty="0" smtClean="0"/>
              <a:t>, para </a:t>
            </a:r>
            <a:r>
              <a:rPr lang="en-US" dirty="0" err="1" smtClean="0"/>
              <a:t>evitar</a:t>
            </a:r>
            <a:r>
              <a:rPr lang="en-US" dirty="0" smtClean="0"/>
              <a:t> el </a:t>
            </a:r>
            <a:r>
              <a:rPr lang="en-US" dirty="0" err="1" smtClean="0"/>
              <a:t>trueque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Unidad</a:t>
            </a:r>
            <a:r>
              <a:rPr lang="en-US" dirty="0" smtClean="0"/>
              <a:t> de </a:t>
            </a:r>
            <a:r>
              <a:rPr lang="en-US" dirty="0" err="1" smtClean="0"/>
              <a:t>cuenta</a:t>
            </a:r>
            <a:endParaRPr lang="en-US" dirty="0" smtClean="0"/>
          </a:p>
          <a:p>
            <a:r>
              <a:rPr lang="en-US" dirty="0" err="1" smtClean="0"/>
              <a:t>Deposito</a:t>
            </a:r>
            <a:r>
              <a:rPr lang="en-US" dirty="0" smtClean="0"/>
              <a:t> de valor.</a:t>
            </a:r>
          </a:p>
          <a:p>
            <a:endParaRPr lang="en-US" dirty="0" smtClean="0"/>
          </a:p>
          <a:p>
            <a:r>
              <a:rPr lang="en-US" dirty="0" smtClean="0"/>
              <a:t>¿</a:t>
            </a:r>
            <a:r>
              <a:rPr lang="en-US" dirty="0" err="1" smtClean="0"/>
              <a:t>Dónde</a:t>
            </a:r>
            <a:r>
              <a:rPr lang="en-US" dirty="0" smtClean="0"/>
              <a:t> </a:t>
            </a:r>
            <a:r>
              <a:rPr lang="en-US" dirty="0" err="1" smtClean="0"/>
              <a:t>guardamos</a:t>
            </a:r>
            <a:r>
              <a:rPr lang="en-US" dirty="0" smtClean="0"/>
              <a:t> </a:t>
            </a:r>
            <a:r>
              <a:rPr lang="en-US" dirty="0" err="1" smtClean="0"/>
              <a:t>nuestros</a:t>
            </a:r>
            <a:r>
              <a:rPr lang="en-US" dirty="0" smtClean="0"/>
              <a:t> </a:t>
            </a:r>
            <a:r>
              <a:rPr lang="en-US" dirty="0" err="1" smtClean="0"/>
              <a:t>ahorros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54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Bancos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Veamos</a:t>
            </a:r>
            <a:r>
              <a:rPr lang="en-US" dirty="0" smtClean="0"/>
              <a:t> 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funciona</a:t>
            </a:r>
            <a:r>
              <a:rPr lang="en-US" dirty="0" smtClean="0"/>
              <a:t> un banco con un </a:t>
            </a:r>
            <a:r>
              <a:rPr lang="en-US" dirty="0" err="1" smtClean="0"/>
              <a:t>ejemplo</a:t>
            </a:r>
            <a:r>
              <a:rPr lang="en-US" dirty="0" smtClean="0"/>
              <a:t> </a:t>
            </a:r>
            <a:r>
              <a:rPr lang="en-US" dirty="0" err="1" smtClean="0"/>
              <a:t>sencillo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Imaginemos</a:t>
            </a:r>
            <a:r>
              <a:rPr lang="en-US" dirty="0" smtClean="0"/>
              <a:t> que </a:t>
            </a:r>
            <a:r>
              <a:rPr lang="en-US" dirty="0" err="1" smtClean="0"/>
              <a:t>ponemos</a:t>
            </a:r>
            <a:r>
              <a:rPr lang="en-US" dirty="0" smtClean="0"/>
              <a:t> 1000 euros </a:t>
            </a:r>
            <a:r>
              <a:rPr lang="en-US" dirty="0" err="1" smtClean="0"/>
              <a:t>en</a:t>
            </a:r>
            <a:r>
              <a:rPr lang="en-US" dirty="0" smtClean="0"/>
              <a:t> el banco. </a:t>
            </a:r>
          </a:p>
          <a:p>
            <a:r>
              <a:rPr lang="en-US" dirty="0" smtClean="0"/>
              <a:t>El banco </a:t>
            </a:r>
            <a:r>
              <a:rPr lang="en-US" dirty="0" err="1" smtClean="0"/>
              <a:t>sabe</a:t>
            </a:r>
            <a:r>
              <a:rPr lang="en-US" dirty="0" smtClean="0"/>
              <a:t> que no </a:t>
            </a:r>
            <a:r>
              <a:rPr lang="en-US" dirty="0" err="1" smtClean="0"/>
              <a:t>vamos</a:t>
            </a:r>
            <a:r>
              <a:rPr lang="en-US" dirty="0" smtClean="0"/>
              <a:t> a </a:t>
            </a:r>
            <a:r>
              <a:rPr lang="en-US" dirty="0" err="1" smtClean="0"/>
              <a:t>usarlo</a:t>
            </a:r>
            <a:r>
              <a:rPr lang="en-US" dirty="0" smtClean="0"/>
              <a:t> </a:t>
            </a:r>
            <a:r>
              <a:rPr lang="en-US" dirty="0" err="1" smtClean="0"/>
              <a:t>todo</a:t>
            </a:r>
            <a:r>
              <a:rPr lang="en-US" dirty="0" smtClean="0"/>
              <a:t> </a:t>
            </a:r>
            <a:r>
              <a:rPr lang="en-US" dirty="0" err="1" smtClean="0"/>
              <a:t>inmediatamente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El banco </a:t>
            </a:r>
            <a:r>
              <a:rPr lang="en-US" dirty="0" err="1" smtClean="0"/>
              <a:t>guarda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parte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vamos</a:t>
            </a:r>
            <a:r>
              <a:rPr lang="en-US" dirty="0" smtClean="0"/>
              <a:t> al </a:t>
            </a:r>
            <a:r>
              <a:rPr lang="en-US" dirty="0" err="1" smtClean="0"/>
              <a:t>cajero</a:t>
            </a:r>
            <a:r>
              <a:rPr lang="en-US" dirty="0" smtClean="0"/>
              <a:t> a </a:t>
            </a:r>
            <a:r>
              <a:rPr lang="en-US" dirty="0" err="1" smtClean="0"/>
              <a:t>sacar</a:t>
            </a:r>
            <a:r>
              <a:rPr lang="en-US" dirty="0" smtClean="0"/>
              <a:t> </a:t>
            </a:r>
            <a:r>
              <a:rPr lang="en-US" dirty="0" err="1" smtClean="0"/>
              <a:t>dinero</a:t>
            </a:r>
            <a:r>
              <a:rPr lang="en-US" dirty="0" smtClean="0"/>
              <a:t>. A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porcentaje</a:t>
            </a:r>
            <a:r>
              <a:rPr lang="en-US" dirty="0" smtClean="0"/>
              <a:t> le </a:t>
            </a:r>
            <a:r>
              <a:rPr lang="en-US" dirty="0" err="1" smtClean="0"/>
              <a:t>llamamos</a:t>
            </a:r>
            <a:r>
              <a:rPr lang="en-US" dirty="0" smtClean="0"/>
              <a:t> “</a:t>
            </a:r>
            <a:r>
              <a:rPr lang="en-US" dirty="0" err="1" smtClean="0"/>
              <a:t>coeficiente</a:t>
            </a:r>
            <a:r>
              <a:rPr lang="en-US" dirty="0" smtClean="0"/>
              <a:t> de </a:t>
            </a:r>
            <a:r>
              <a:rPr lang="en-US" dirty="0" err="1" smtClean="0"/>
              <a:t>reservas</a:t>
            </a:r>
            <a:r>
              <a:rPr lang="en-US" dirty="0" smtClean="0"/>
              <a:t>”.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ejemplo</a:t>
            </a:r>
            <a:r>
              <a:rPr lang="en-US" dirty="0" smtClean="0"/>
              <a:t> el 5%,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decir</a:t>
            </a:r>
            <a:r>
              <a:rPr lang="en-US" dirty="0" smtClean="0"/>
              <a:t> 50 euros. </a:t>
            </a:r>
          </a:p>
          <a:p>
            <a:r>
              <a:rPr lang="en-US" dirty="0" smtClean="0"/>
              <a:t>Con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otros</a:t>
            </a:r>
            <a:r>
              <a:rPr lang="en-US" dirty="0" smtClean="0"/>
              <a:t> 950 euros </a:t>
            </a:r>
            <a:r>
              <a:rPr lang="en-US" dirty="0" err="1" smtClean="0"/>
              <a:t>conceden</a:t>
            </a:r>
            <a:r>
              <a:rPr lang="en-US" dirty="0" smtClean="0"/>
              <a:t> </a:t>
            </a:r>
            <a:r>
              <a:rPr lang="en-US" dirty="0" err="1" smtClean="0"/>
              <a:t>préstamos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91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Bancos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La persona que </a:t>
            </a:r>
            <a:r>
              <a:rPr lang="en-US" dirty="0" err="1" smtClean="0"/>
              <a:t>obtiene</a:t>
            </a:r>
            <a:r>
              <a:rPr lang="en-US" dirty="0" smtClean="0"/>
              <a:t> el </a:t>
            </a:r>
            <a:r>
              <a:rPr lang="en-US" dirty="0" err="1" smtClean="0"/>
              <a:t>préstamo</a:t>
            </a:r>
            <a:r>
              <a:rPr lang="en-US" dirty="0" smtClean="0"/>
              <a:t> </a:t>
            </a:r>
            <a:r>
              <a:rPr lang="en-US" dirty="0" err="1" smtClean="0"/>
              <a:t>compra</a:t>
            </a:r>
            <a:r>
              <a:rPr lang="en-US" dirty="0" smtClean="0"/>
              <a:t> </a:t>
            </a:r>
            <a:r>
              <a:rPr lang="en-US" dirty="0" err="1" smtClean="0"/>
              <a:t>algo</a:t>
            </a:r>
            <a:r>
              <a:rPr lang="en-US" dirty="0" smtClean="0"/>
              <a:t>,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ejemplo</a:t>
            </a:r>
            <a:r>
              <a:rPr lang="en-US" dirty="0" smtClean="0"/>
              <a:t> un </a:t>
            </a:r>
            <a:r>
              <a:rPr lang="en-US" dirty="0" err="1" smtClean="0"/>
              <a:t>coche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valor de 950 euros. </a:t>
            </a:r>
          </a:p>
          <a:p>
            <a:r>
              <a:rPr lang="en-US" dirty="0" smtClean="0"/>
              <a:t>El </a:t>
            </a:r>
            <a:r>
              <a:rPr lang="en-US" dirty="0" err="1" smtClean="0"/>
              <a:t>vendedor</a:t>
            </a:r>
            <a:r>
              <a:rPr lang="en-US" dirty="0" smtClean="0"/>
              <a:t> del </a:t>
            </a:r>
            <a:r>
              <a:rPr lang="en-US" dirty="0" err="1" smtClean="0"/>
              <a:t>coche</a:t>
            </a:r>
            <a:r>
              <a:rPr lang="en-US" dirty="0" smtClean="0"/>
              <a:t> pone </a:t>
            </a:r>
            <a:r>
              <a:rPr lang="en-US" dirty="0" err="1" smtClean="0"/>
              <a:t>dinero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banco, y el banco </a:t>
            </a:r>
            <a:r>
              <a:rPr lang="en-US" dirty="0" err="1" smtClean="0"/>
              <a:t>empieza</a:t>
            </a:r>
            <a:r>
              <a:rPr lang="en-US" dirty="0" smtClean="0"/>
              <a:t> el </a:t>
            </a:r>
            <a:r>
              <a:rPr lang="en-US" dirty="0" err="1" smtClean="0"/>
              <a:t>proceso</a:t>
            </a:r>
            <a:r>
              <a:rPr lang="en-US" dirty="0" smtClean="0"/>
              <a:t> </a:t>
            </a:r>
            <a:r>
              <a:rPr lang="en-US" dirty="0" err="1" smtClean="0"/>
              <a:t>otra</a:t>
            </a:r>
            <a:r>
              <a:rPr lang="en-US" dirty="0" smtClean="0"/>
              <a:t> </a:t>
            </a:r>
            <a:r>
              <a:rPr lang="en-US" dirty="0" err="1" smtClean="0"/>
              <a:t>vez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err="1" smtClean="0"/>
              <a:t>Guarda</a:t>
            </a:r>
            <a:r>
              <a:rPr lang="en-US" dirty="0" smtClean="0"/>
              <a:t> c*950=47.5 para </a:t>
            </a:r>
            <a:r>
              <a:rPr lang="en-US" dirty="0" err="1" smtClean="0"/>
              <a:t>reservas</a:t>
            </a:r>
            <a:endParaRPr lang="en-US" dirty="0" smtClean="0"/>
          </a:p>
          <a:p>
            <a:pPr lvl="1"/>
            <a:r>
              <a:rPr lang="en-US" dirty="0" err="1" smtClean="0"/>
              <a:t>Presta</a:t>
            </a:r>
            <a:r>
              <a:rPr lang="en-US" dirty="0" smtClean="0"/>
              <a:t>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otros</a:t>
            </a:r>
            <a:r>
              <a:rPr lang="en-US" dirty="0" smtClean="0"/>
              <a:t> 902.5</a:t>
            </a:r>
          </a:p>
          <a:p>
            <a:pPr lvl="1"/>
            <a:endParaRPr lang="en-US" dirty="0"/>
          </a:p>
          <a:p>
            <a:r>
              <a:rPr lang="en-US" dirty="0" smtClean="0"/>
              <a:t>Y de </a:t>
            </a:r>
            <a:r>
              <a:rPr lang="en-US" dirty="0" err="1" smtClean="0"/>
              <a:t>nuevo</a:t>
            </a:r>
            <a:r>
              <a:rPr lang="en-US" dirty="0" smtClean="0"/>
              <a:t> </a:t>
            </a:r>
            <a:r>
              <a:rPr lang="en-US" dirty="0" err="1" smtClean="0"/>
              <a:t>comienza</a:t>
            </a:r>
            <a:r>
              <a:rPr lang="en-US" dirty="0" smtClean="0"/>
              <a:t> el </a:t>
            </a:r>
            <a:r>
              <a:rPr lang="en-US" dirty="0" err="1" smtClean="0"/>
              <a:t>proceso</a:t>
            </a:r>
            <a:r>
              <a:rPr lang="en-US" dirty="0" smtClean="0"/>
              <a:t>: la persona que </a:t>
            </a:r>
            <a:r>
              <a:rPr lang="en-US" dirty="0" err="1" smtClean="0"/>
              <a:t>recibe</a:t>
            </a:r>
            <a:r>
              <a:rPr lang="en-US" dirty="0" smtClean="0"/>
              <a:t> </a:t>
            </a:r>
            <a:r>
              <a:rPr lang="en-US" dirty="0" err="1" smtClean="0"/>
              <a:t>los</a:t>
            </a:r>
            <a:r>
              <a:rPr lang="en-US" dirty="0" smtClean="0"/>
              <a:t> 902.5 se </a:t>
            </a:r>
            <a:r>
              <a:rPr lang="en-US" dirty="0" err="1" smtClean="0"/>
              <a:t>compra</a:t>
            </a:r>
            <a:r>
              <a:rPr lang="en-US" dirty="0" smtClean="0"/>
              <a:t> </a:t>
            </a:r>
            <a:r>
              <a:rPr lang="en-US" dirty="0" err="1" smtClean="0"/>
              <a:t>algo</a:t>
            </a:r>
            <a:r>
              <a:rPr lang="en-US" dirty="0" smtClean="0"/>
              <a:t>. El </a:t>
            </a:r>
            <a:r>
              <a:rPr lang="en-US" dirty="0" err="1" smtClean="0"/>
              <a:t>vendedor</a:t>
            </a:r>
            <a:r>
              <a:rPr lang="en-US" dirty="0" smtClean="0"/>
              <a:t> pone el </a:t>
            </a:r>
            <a:r>
              <a:rPr lang="en-US" dirty="0" err="1" smtClean="0"/>
              <a:t>dinero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banco, y </a:t>
            </a:r>
            <a:r>
              <a:rPr lang="en-US" dirty="0" err="1" smtClean="0"/>
              <a:t>así</a:t>
            </a:r>
            <a:r>
              <a:rPr lang="en-US" dirty="0" smtClean="0"/>
              <a:t> </a:t>
            </a:r>
            <a:r>
              <a:rPr lang="en-US" dirty="0" err="1" smtClean="0"/>
              <a:t>sucesivamente</a:t>
            </a:r>
            <a:r>
              <a:rPr lang="en-US" dirty="0" smtClean="0"/>
              <a:t>…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Al final del </a:t>
            </a:r>
            <a:r>
              <a:rPr lang="en-US" dirty="0" err="1" smtClean="0"/>
              <a:t>proceso</a:t>
            </a:r>
            <a:r>
              <a:rPr lang="en-US" dirty="0" smtClean="0"/>
              <a:t>, ¿</a:t>
            </a:r>
            <a:r>
              <a:rPr lang="en-US" dirty="0" err="1" smtClean="0"/>
              <a:t>Cuanto</a:t>
            </a:r>
            <a:r>
              <a:rPr lang="en-US" dirty="0" smtClean="0"/>
              <a:t> </a:t>
            </a:r>
            <a:r>
              <a:rPr lang="en-US" dirty="0" err="1" smtClean="0"/>
              <a:t>dinero</a:t>
            </a:r>
            <a:r>
              <a:rPr lang="en-US" dirty="0" smtClean="0"/>
              <a:t> hay </a:t>
            </a:r>
            <a:r>
              <a:rPr lang="en-US" dirty="0" err="1" smtClean="0"/>
              <a:t>depositado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cuentas</a:t>
            </a:r>
            <a:r>
              <a:rPr lang="en-US" dirty="0" smtClean="0"/>
              <a:t> </a:t>
            </a:r>
            <a:r>
              <a:rPr lang="en-US" dirty="0" err="1" smtClean="0"/>
              <a:t>corrientes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00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La </a:t>
            </a:r>
            <a:r>
              <a:rPr lang="en-US" sz="3600" dirty="0" err="1" smtClean="0"/>
              <a:t>banca</a:t>
            </a:r>
            <a:r>
              <a:rPr lang="en-US" sz="3600" dirty="0" smtClean="0"/>
              <a:t> y el </a:t>
            </a:r>
            <a:r>
              <a:rPr lang="en-US" sz="3600" dirty="0" err="1" smtClean="0"/>
              <a:t>proceso</a:t>
            </a:r>
            <a:r>
              <a:rPr lang="en-US" sz="3600" dirty="0" smtClean="0"/>
              <a:t> de </a:t>
            </a:r>
            <a:r>
              <a:rPr lang="en-US" sz="3600" dirty="0" err="1" smtClean="0"/>
              <a:t>expansión</a:t>
            </a:r>
            <a:r>
              <a:rPr lang="en-US" sz="3600" dirty="0" smtClean="0"/>
              <a:t> del </a:t>
            </a:r>
            <a:r>
              <a:rPr lang="en-US" sz="3600" dirty="0" err="1" smtClean="0"/>
              <a:t>dinero</a:t>
            </a:r>
            <a:endParaRPr lang="en-U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1000</a:t>
            </a:r>
            <a:endParaRPr lang="en-US" dirty="0"/>
          </a:p>
        </p:txBody>
      </p:sp>
      <p:cxnSp>
        <p:nvCxnSpPr>
          <p:cNvPr id="5" name="4 Conector recto de flecha"/>
          <p:cNvCxnSpPr/>
          <p:nvPr/>
        </p:nvCxnSpPr>
        <p:spPr>
          <a:xfrm flipH="1">
            <a:off x="3707904" y="2060848"/>
            <a:ext cx="93610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4644008" y="2060848"/>
            <a:ext cx="72008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8 CuadroTexto"/>
              <p:cNvSpPr txBox="1"/>
              <p:nvPr/>
            </p:nvSpPr>
            <p:spPr>
              <a:xfrm>
                <a:off x="1475656" y="2780928"/>
                <a:ext cx="25922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smtClean="0">
                          <a:latin typeface="Cambria Math"/>
                        </a:rPr>
                        <m:t>1000</m:t>
                      </m:r>
                      <m:r>
                        <a:rPr lang="es-ES" i="1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s-E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r>
                            <a:rPr lang="es-ES" b="0" i="1" smtClean="0">
                              <a:latin typeface="Cambria Math"/>
                              <a:ea typeface="Cambria Math"/>
                            </a:rPr>
                            <m:t>𝑐</m:t>
                          </m:r>
                        </m:e>
                      </m:d>
                      <m:r>
                        <a:rPr lang="es-ES" b="0" i="1" smtClean="0">
                          <a:latin typeface="Cambria Math"/>
                          <a:ea typeface="Cambria Math"/>
                        </a:rPr>
                        <m:t>=950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2780928"/>
                <a:ext cx="2592288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9 CuadroTexto"/>
              <p:cNvSpPr txBox="1"/>
              <p:nvPr/>
            </p:nvSpPr>
            <p:spPr>
              <a:xfrm>
                <a:off x="5220072" y="2708920"/>
                <a:ext cx="1800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ES" i="1" smtClean="0">
                        <a:latin typeface="Cambria Math"/>
                      </a:rPr>
                      <m:t>1000</m:t>
                    </m:r>
                    <m:r>
                      <a:rPr lang="es-ES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s-ES" b="0" i="1" smtClean="0">
                        <a:latin typeface="Cambria Math"/>
                        <a:ea typeface="Cambria Math"/>
                      </a:rPr>
                      <m:t>𝑐</m:t>
                    </m:r>
                    <m:r>
                      <a:rPr lang="es-ES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=50</a:t>
                </a:r>
                <a:endParaRPr lang="en-US" dirty="0"/>
              </a:p>
            </p:txBody>
          </p:sp>
        </mc:Choice>
        <mc:Fallback xmlns="">
          <p:sp>
            <p:nvSpPr>
              <p:cNvPr id="10" name="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2708920"/>
                <a:ext cx="1800200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11 Conector recto de flecha"/>
          <p:cNvCxnSpPr>
            <a:endCxn id="15" idx="0"/>
          </p:cNvCxnSpPr>
          <p:nvPr/>
        </p:nvCxnSpPr>
        <p:spPr>
          <a:xfrm flipH="1">
            <a:off x="1583668" y="3212976"/>
            <a:ext cx="126014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>
            <a:off x="2941193" y="3253883"/>
            <a:ext cx="1486791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14 CuadroTexto"/>
              <p:cNvSpPr txBox="1"/>
              <p:nvPr/>
            </p:nvSpPr>
            <p:spPr>
              <a:xfrm>
                <a:off x="323528" y="3789040"/>
                <a:ext cx="25202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ES" b="0" i="1" smtClean="0">
                        <a:latin typeface="Cambria Math"/>
                      </a:rPr>
                      <m:t>1000</m:t>
                    </m:r>
                    <m:r>
                      <a:rPr lang="es-ES" b="0" i="1" smtClean="0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es-E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/>
                            <a:ea typeface="Cambria Math"/>
                          </a:rPr>
                          <m:t>(1−</m:t>
                        </m:r>
                        <m:r>
                          <a:rPr lang="es-ES" b="0" i="1" smtClean="0">
                            <a:latin typeface="Cambria Math"/>
                            <a:ea typeface="Cambria Math"/>
                          </a:rPr>
                          <m:t>𝑐</m:t>
                        </m:r>
                        <m:r>
                          <a:rPr lang="es-ES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e>
                      <m:sup>
                        <m:r>
                          <a:rPr lang="es-E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=902.5</a:t>
                </a:r>
                <a:endParaRPr lang="en-US" dirty="0"/>
              </a:p>
            </p:txBody>
          </p:sp>
        </mc:Choice>
        <mc:Fallback xmlns="">
          <p:sp>
            <p:nvSpPr>
              <p:cNvPr id="15" name="1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789040"/>
                <a:ext cx="2520280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6667" b="-2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15 CuadroTexto"/>
              <p:cNvSpPr txBox="1"/>
              <p:nvPr/>
            </p:nvSpPr>
            <p:spPr>
              <a:xfrm>
                <a:off x="4211960" y="3779748"/>
                <a:ext cx="3024336" cy="392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latin typeface="Cambria Math"/>
                              <a:ea typeface="Cambria Math"/>
                            </a:rPr>
                            <m:t>950</m:t>
                          </m:r>
                          <m:r>
                            <a:rPr lang="es-ES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s-ES" i="1">
                              <a:latin typeface="Cambria Math"/>
                            </a:rPr>
                            <m:t>𝑐</m:t>
                          </m:r>
                        </m:e>
                        <m:sup/>
                      </m:sSup>
                      <m:r>
                        <a:rPr lang="es-ES" b="0" i="1" smtClean="0">
                          <a:latin typeface="Cambria Math"/>
                        </a:rPr>
                        <m:t>=47.5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1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779748"/>
                <a:ext cx="3024336" cy="39299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19 Conector recto de flecha"/>
          <p:cNvCxnSpPr/>
          <p:nvPr/>
        </p:nvCxnSpPr>
        <p:spPr>
          <a:xfrm flipH="1">
            <a:off x="1403648" y="4158372"/>
            <a:ext cx="882098" cy="7107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>
            <a:off x="2336094" y="4149080"/>
            <a:ext cx="2595946" cy="926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22 CuadroTexto"/>
              <p:cNvSpPr txBox="1"/>
              <p:nvPr/>
            </p:nvSpPr>
            <p:spPr>
              <a:xfrm>
                <a:off x="0" y="5003884"/>
                <a:ext cx="28438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ES" b="0" i="1" smtClean="0">
                        <a:latin typeface="Cambria Math"/>
                      </a:rPr>
                      <m:t>1000</m:t>
                    </m:r>
                    <m:r>
                      <a:rPr lang="es-ES" b="0" i="1" smtClean="0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es-E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/>
                            <a:ea typeface="Cambria Math"/>
                          </a:rPr>
                          <m:t>(1−</m:t>
                        </m:r>
                        <m:r>
                          <a:rPr lang="es-ES" b="0" i="1" smtClean="0">
                            <a:latin typeface="Cambria Math"/>
                            <a:ea typeface="Cambria Math"/>
                          </a:rPr>
                          <m:t>𝑐</m:t>
                        </m:r>
                        <m:r>
                          <a:rPr lang="es-ES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e>
                      <m:sup>
                        <m:r>
                          <a:rPr lang="es-ES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 smtClean="0"/>
                  <a:t>=857.375</a:t>
                </a:r>
                <a:endParaRPr lang="en-US" dirty="0"/>
              </a:p>
            </p:txBody>
          </p:sp>
        </mc:Choice>
        <mc:Fallback xmlns="">
          <p:sp>
            <p:nvSpPr>
              <p:cNvPr id="23" name="2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03884"/>
                <a:ext cx="2843808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6667" b="-2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25 CuadroTexto"/>
              <p:cNvSpPr txBox="1"/>
              <p:nvPr/>
            </p:nvSpPr>
            <p:spPr>
              <a:xfrm>
                <a:off x="4211960" y="5147900"/>
                <a:ext cx="2448272" cy="392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smtClean="0">
                          <a:latin typeface="Cambria Math"/>
                        </a:rPr>
                        <m:t>9</m:t>
                      </m:r>
                      <m:r>
                        <a:rPr lang="es-ES" b="0" i="1" smtClean="0">
                          <a:latin typeface="Cambria Math"/>
                        </a:rPr>
                        <m:t>02.5</m:t>
                      </m:r>
                      <m:sSup>
                        <m:sSupPr>
                          <m:ctrlPr>
                            <a:rPr lang="es-ES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ES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s-ES" i="1">
                              <a:latin typeface="Cambria Math"/>
                            </a:rPr>
                            <m:t>𝑐</m:t>
                          </m:r>
                        </m:e>
                        <m:sup/>
                      </m:sSup>
                      <m:r>
                        <a:rPr lang="es-ES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s-ES" b="0" i="1" smtClean="0">
                          <a:latin typeface="Cambria Math"/>
                        </a:rPr>
                        <m:t>=45.125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2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5147900"/>
                <a:ext cx="2448272" cy="39299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26 CuadroTexto"/>
              <p:cNvSpPr txBox="1"/>
              <p:nvPr/>
            </p:nvSpPr>
            <p:spPr>
              <a:xfrm>
                <a:off x="1187624" y="5517232"/>
                <a:ext cx="114847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/>
                          <a:ea typeface="Cambria Math"/>
                        </a:rPr>
                        <m:t>⋮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7" name="2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5517232"/>
                <a:ext cx="1148470" cy="64633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882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El </a:t>
            </a:r>
            <a:r>
              <a:rPr lang="en-US" sz="3200" dirty="0" err="1" smtClean="0"/>
              <a:t>multiplicador</a:t>
            </a:r>
            <a:r>
              <a:rPr lang="en-US" sz="3200" dirty="0" smtClean="0"/>
              <a:t> </a:t>
            </a:r>
            <a:r>
              <a:rPr lang="en-US" sz="3200" dirty="0" err="1" smtClean="0"/>
              <a:t>bancario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Al final del </a:t>
                </a:r>
                <a:r>
                  <a:rPr lang="en-US" dirty="0" err="1" smtClean="0"/>
                  <a:t>proceso</a:t>
                </a:r>
                <a:r>
                  <a:rPr lang="en-US" dirty="0" smtClean="0"/>
                  <a:t>:</a:t>
                </a:r>
              </a:p>
              <a:p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000" b="0" i="1" smtClean="0">
                          <a:latin typeface="Cambria Math"/>
                        </a:rPr>
                        <m:t>1000+1000</m:t>
                      </m:r>
                      <m:r>
                        <a:rPr lang="es-ES" sz="2000" b="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s-ES" sz="20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s-ES" sz="2000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r>
                            <a:rPr lang="es-ES" sz="2000" b="0" i="1" smtClean="0">
                              <a:latin typeface="Cambria Math"/>
                              <a:ea typeface="Cambria Math"/>
                            </a:rPr>
                            <m:t>𝑐</m:t>
                          </m:r>
                        </m:e>
                      </m:d>
                      <m:r>
                        <a:rPr lang="es-ES" sz="2000" b="0" i="1" smtClean="0">
                          <a:latin typeface="Cambria Math"/>
                          <a:ea typeface="Cambria Math"/>
                        </a:rPr>
                        <m:t>+1000∙</m:t>
                      </m:r>
                      <m:sSup>
                        <m:sSupPr>
                          <m:ctrlPr>
                            <a:rPr lang="es-ES" sz="20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ES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s-ES" sz="2000" b="0" i="1" smtClean="0">
                                  <a:latin typeface="Cambria Math"/>
                                  <a:ea typeface="Cambria Math"/>
                                </a:rPr>
                                <m:t>1−</m:t>
                              </m:r>
                              <m:r>
                                <a:rPr lang="es-ES" sz="2000" b="0" i="1" smtClean="0">
                                  <a:latin typeface="Cambria Math"/>
                                  <a:ea typeface="Cambria Math"/>
                                </a:rPr>
                                <m:t>𝑐</m:t>
                              </m:r>
                            </m:e>
                          </m:d>
                        </m:e>
                        <m:sup>
                          <m:r>
                            <a:rPr lang="es-ES" sz="20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s-ES" sz="20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s-ES" sz="2000" i="1">
                          <a:latin typeface="Cambria Math"/>
                          <a:ea typeface="Cambria Math"/>
                        </a:rPr>
                        <m:t>1000∙</m:t>
                      </m:r>
                      <m:sSup>
                        <m:sSupPr>
                          <m:ctrlPr>
                            <a:rPr lang="es-ES" sz="20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ES" sz="2000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s-ES" sz="2000" i="1">
                                  <a:latin typeface="Cambria Math"/>
                                  <a:ea typeface="Cambria Math"/>
                                </a:rPr>
                                <m:t>1−</m:t>
                              </m:r>
                              <m:r>
                                <a:rPr lang="es-ES" sz="2000" i="1">
                                  <a:latin typeface="Cambria Math"/>
                                  <a:ea typeface="Cambria Math"/>
                                </a:rPr>
                                <m:t>𝑐</m:t>
                              </m:r>
                            </m:e>
                          </m:d>
                        </m:e>
                        <m:sup>
                          <m:r>
                            <a:rPr lang="es-ES" sz="20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es-ES" sz="2000" b="0" i="1" smtClean="0">
                          <a:latin typeface="Cambria Math"/>
                          <a:ea typeface="Cambria Math"/>
                        </a:rPr>
                        <m:t>+…</m:t>
                      </m:r>
                    </m:oMath>
                  </m:oMathPara>
                </a14:m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/>
              </a:p>
              <a:p>
                <a:r>
                  <a:rPr lang="en-US" dirty="0" err="1" smtClean="0"/>
                  <a:t>Esta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es</a:t>
                </a:r>
                <a:r>
                  <a:rPr lang="en-US" dirty="0" smtClean="0"/>
                  <a:t> la </a:t>
                </a:r>
                <a:r>
                  <a:rPr lang="en-US" dirty="0" err="1" smtClean="0"/>
                  <a:t>suma</a:t>
                </a:r>
                <a:r>
                  <a:rPr lang="en-US" dirty="0" smtClean="0"/>
                  <a:t> de </a:t>
                </a:r>
                <a:r>
                  <a:rPr lang="en-US" dirty="0" err="1" smtClean="0"/>
                  <a:t>los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infinitos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términos</a:t>
                </a:r>
                <a:r>
                  <a:rPr lang="en-US" dirty="0" smtClean="0"/>
                  <a:t> de </a:t>
                </a:r>
                <a:r>
                  <a:rPr lang="en-US" dirty="0" err="1" smtClean="0"/>
                  <a:t>una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progresión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geométrica</a:t>
                </a:r>
                <a:r>
                  <a:rPr lang="en-US" dirty="0" smtClean="0"/>
                  <a:t>:</a:t>
                </a:r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ES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sz="2400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s-ES" sz="2400" b="0" i="1" smtClean="0">
                            <a:latin typeface="Cambria Math"/>
                            <a:ea typeface="Cambria Math"/>
                          </a:rPr>
                          <m:t>∝</m:t>
                        </m:r>
                      </m:sub>
                    </m:sSub>
                    <m:r>
                      <a:rPr lang="es-ES" sz="24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s-ES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sz="2400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s-ES" sz="24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f>
                      <m:fPr>
                        <m:ctrlPr>
                          <a:rPr lang="es-ES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ES" sz="2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s-ES" sz="2400" b="0" i="1" smtClean="0">
                            <a:latin typeface="Cambria Math"/>
                          </a:rPr>
                          <m:t> (1−</m:t>
                        </m:r>
                        <m:r>
                          <a:rPr lang="es-ES" sz="2400" b="0" i="1" smtClean="0">
                            <a:latin typeface="Cambria Math"/>
                          </a:rPr>
                          <m:t>𝑟𝑎𝑧</m:t>
                        </m:r>
                        <m:r>
                          <a:rPr lang="es-ES" sz="2400" b="0" i="1" smtClean="0">
                            <a:latin typeface="Cambria Math"/>
                          </a:rPr>
                          <m:t>ó</m:t>
                        </m:r>
                        <m:r>
                          <a:rPr lang="es-ES" sz="2400" b="0" i="1" smtClean="0">
                            <a:latin typeface="Cambria Math"/>
                          </a:rPr>
                          <m:t>𝑛</m:t>
                        </m:r>
                        <m:r>
                          <a:rPr lang="es-ES" sz="2400" b="0" i="1" smtClean="0">
                            <a:latin typeface="Cambria Math"/>
                          </a:rPr>
                          <m:t>)</m:t>
                        </m:r>
                      </m:den>
                    </m:f>
                    <m:r>
                      <a:rPr lang="es-ES" sz="2400" i="1">
                        <a:latin typeface="Cambria Math"/>
                      </a:rPr>
                      <m:t>=</m:t>
                    </m:r>
                    <m:r>
                      <a:rPr lang="es-ES" sz="2400" b="0" i="1" smtClean="0">
                        <a:latin typeface="Cambria Math"/>
                      </a:rPr>
                      <m:t>1000</m:t>
                    </m:r>
                    <m:f>
                      <m:fPr>
                        <m:ctrlPr>
                          <a:rPr lang="es-E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s-ES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s-ES" sz="2400" i="1">
                            <a:latin typeface="Cambria Math"/>
                          </a:rPr>
                          <m:t> 1−</m:t>
                        </m:r>
                        <m:r>
                          <a:rPr lang="es-ES" sz="2400" b="0" i="1" smtClean="0">
                            <a:latin typeface="Cambria Math"/>
                          </a:rPr>
                          <m:t>(1−</m:t>
                        </m:r>
                        <m:r>
                          <a:rPr lang="es-ES" sz="2400" b="0" i="1" smtClean="0">
                            <a:latin typeface="Cambria Math"/>
                          </a:rPr>
                          <m:t>𝑐</m:t>
                        </m:r>
                        <m:r>
                          <a:rPr lang="es-ES" sz="2400" b="0" i="1" smtClean="0">
                            <a:latin typeface="Cambria Math"/>
                          </a:rPr>
                          <m:t>)</m:t>
                        </m:r>
                      </m:den>
                    </m:f>
                    <m:r>
                      <a:rPr lang="es-ES" sz="2400" i="1">
                        <a:latin typeface="Cambria Math"/>
                      </a:rPr>
                      <m:t>=</m:t>
                    </m:r>
                  </m:oMath>
                </a14:m>
                <a:r>
                  <a:rPr lang="es-ES" sz="2400" dirty="0"/>
                  <a:t> </a:t>
                </a:r>
                <a14:m>
                  <m:oMath xmlns:m="http://schemas.openxmlformats.org/officeDocument/2006/math">
                    <m:r>
                      <a:rPr lang="es-ES" sz="2400" i="1">
                        <a:latin typeface="Cambria Math"/>
                      </a:rPr>
                      <m:t>1000</m:t>
                    </m:r>
                    <m:r>
                      <a:rPr lang="es-ES" sz="2400" b="0" i="1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s-E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s-ES" sz="2400" b="0" i="1" smtClean="0">
                            <a:latin typeface="Cambria Math"/>
                          </a:rPr>
                          <m:t>1 </m:t>
                        </m:r>
                      </m:num>
                      <m:den>
                        <m:r>
                          <a:rPr lang="es-ES" sz="2400" i="1">
                            <a:latin typeface="Cambria Math"/>
                          </a:rPr>
                          <m:t> </m:t>
                        </m:r>
                        <m:r>
                          <a:rPr lang="es-ES" sz="2400" b="0" i="1" smtClean="0">
                            <a:latin typeface="Cambria Math"/>
                          </a:rPr>
                          <m:t>𝑐</m:t>
                        </m:r>
                      </m:den>
                    </m:f>
                  </m:oMath>
                </a14:m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449" t="-1357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4 Conector recto de flecha"/>
          <p:cNvCxnSpPr>
            <a:endCxn id="7" idx="0"/>
          </p:cNvCxnSpPr>
          <p:nvPr/>
        </p:nvCxnSpPr>
        <p:spPr>
          <a:xfrm flipH="1">
            <a:off x="6624228" y="5085184"/>
            <a:ext cx="10801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Elipse"/>
          <p:cNvSpPr/>
          <p:nvPr/>
        </p:nvSpPr>
        <p:spPr>
          <a:xfrm>
            <a:off x="6372200" y="4149080"/>
            <a:ext cx="432048" cy="936104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5724128" y="5301208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Multiplicador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bancario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94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La </a:t>
            </a:r>
            <a:r>
              <a:rPr lang="en-US" sz="3600" dirty="0" err="1" smtClean="0"/>
              <a:t>creación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dinero</a:t>
            </a:r>
            <a:r>
              <a:rPr lang="en-US" sz="3600" dirty="0" smtClean="0"/>
              <a:t> y el </a:t>
            </a:r>
            <a:r>
              <a:rPr lang="en-US" sz="3600" dirty="0" err="1" smtClean="0"/>
              <a:t>multiplicador</a:t>
            </a:r>
            <a:r>
              <a:rPr lang="en-US" sz="3600" dirty="0" smtClean="0"/>
              <a:t> </a:t>
            </a:r>
            <a:r>
              <a:rPr lang="en-US" sz="3600" dirty="0" err="1" smtClean="0"/>
              <a:t>bancario</a:t>
            </a:r>
            <a:endParaRPr lang="en-US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Marcador de contenido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Si c=5%:  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∆</m:t>
                    </m:r>
                    <m:r>
                      <a:rPr lang="es-E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s-ES" b="0" i="1" smtClean="0">
                        <a:latin typeface="Cambria Math"/>
                        <a:ea typeface="Cambria Math"/>
                      </a:rPr>
                      <m:t>𝑂𝑓𝑒𝑟𝑡𝑎</m:t>
                    </m:r>
                    <m:r>
                      <a:rPr lang="es-E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s-ES" b="0" i="1" smtClean="0">
                        <a:latin typeface="Cambria Math"/>
                        <a:ea typeface="Cambria Math"/>
                      </a:rPr>
                      <m:t>𝑑𝑒</m:t>
                    </m:r>
                    <m:r>
                      <a:rPr lang="es-E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s-ES" b="0" i="1" smtClean="0">
                        <a:latin typeface="Cambria Math"/>
                        <a:ea typeface="Cambria Math"/>
                      </a:rPr>
                      <m:t>𝑑𝑖𝑛𝑒𝑟𝑜</m:t>
                    </m:r>
                  </m:oMath>
                </a14:m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/>
                      </a:rPr>
                      <m:t>1000</m:t>
                    </m:r>
                    <m:r>
                      <a:rPr lang="es-ES" b="0" i="1" smtClean="0"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es-E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s-ES" b="0" i="1" smtClean="0">
                            <a:latin typeface="Cambria Math"/>
                            <a:ea typeface="Cambria Math"/>
                          </a:rPr>
                          <m:t>0.05</m:t>
                        </m:r>
                      </m:den>
                    </m:f>
                  </m:oMath>
                </a14:m>
                <a:r>
                  <a:rPr lang="en-US" dirty="0" smtClean="0"/>
                  <a:t>=20,000</a:t>
                </a:r>
              </a:p>
              <a:p>
                <a:pPr marL="365760" lvl="1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Si c=10%:   </a:t>
                </a:r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∆</m:t>
                    </m:r>
                    <m:r>
                      <a:rPr lang="es-ES" b="0" i="1" smtClean="0">
                        <a:latin typeface="Cambria Math"/>
                        <a:ea typeface="Cambria Math"/>
                      </a:rPr>
                      <m:t>𝑂𝑓𝑒𝑟𝑡𝑎</m:t>
                    </m:r>
                    <m:r>
                      <a:rPr lang="es-E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s-ES" b="0" i="1" smtClean="0">
                        <a:latin typeface="Cambria Math"/>
                        <a:ea typeface="Cambria Math"/>
                      </a:rPr>
                      <m:t>𝑑𝑒</m:t>
                    </m:r>
                    <m:r>
                      <a:rPr lang="es-E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s-ES" b="0" i="1" smtClean="0">
                        <a:latin typeface="Cambria Math"/>
                        <a:ea typeface="Cambria Math"/>
                      </a:rPr>
                      <m:t>𝑑𝑖𝑛𝑒𝑟𝑜</m:t>
                    </m:r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r>
                      <a:rPr lang="es-ES" i="1">
                        <a:latin typeface="Cambria Math"/>
                      </a:rPr>
                      <m:t>1000</m:t>
                    </m:r>
                    <m:r>
                      <a:rPr lang="es-ES" i="1"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es-ES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s-ES" i="1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s-ES" i="1">
                            <a:latin typeface="Cambria Math"/>
                            <a:ea typeface="Cambria Math"/>
                          </a:rPr>
                          <m:t>0.</m:t>
                        </m:r>
                        <m:r>
                          <a:rPr lang="es-E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dirty="0" smtClean="0"/>
                  <a:t>=10,000</a:t>
                </a:r>
              </a:p>
              <a:p>
                <a:pPr lvl="1"/>
                <a:endParaRPr lang="en-US" dirty="0"/>
              </a:p>
              <a:p>
                <a:r>
                  <a:rPr lang="en-US" dirty="0" err="1" smtClean="0"/>
                  <a:t>Es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decir</a:t>
                </a:r>
                <a:r>
                  <a:rPr lang="en-US" dirty="0" smtClean="0"/>
                  <a:t> que </a:t>
                </a:r>
                <a:r>
                  <a:rPr lang="en-US" dirty="0" err="1" smtClean="0"/>
                  <a:t>si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cambiamos</a:t>
                </a:r>
                <a:r>
                  <a:rPr lang="en-US" dirty="0" smtClean="0"/>
                  <a:t> el </a:t>
                </a:r>
                <a:r>
                  <a:rPr lang="en-US" dirty="0" err="1" smtClean="0"/>
                  <a:t>coeficiente</a:t>
                </a:r>
                <a:r>
                  <a:rPr lang="en-US" dirty="0" smtClean="0"/>
                  <a:t> de </a:t>
                </a:r>
                <a:r>
                  <a:rPr lang="en-US" dirty="0" err="1" smtClean="0"/>
                  <a:t>reservas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cambiamos</a:t>
                </a:r>
                <a:r>
                  <a:rPr lang="en-US" dirty="0" smtClean="0"/>
                  <a:t> la </a:t>
                </a:r>
                <a:r>
                  <a:rPr lang="en-US" dirty="0" err="1" smtClean="0"/>
                  <a:t>oferta</a:t>
                </a:r>
                <a:r>
                  <a:rPr lang="en-US" dirty="0" smtClean="0"/>
                  <a:t> de </a:t>
                </a:r>
                <a:r>
                  <a:rPr lang="en-US" dirty="0" err="1" smtClean="0"/>
                  <a:t>dinero</a:t>
                </a:r>
                <a:r>
                  <a:rPr lang="en-US" dirty="0" smtClean="0"/>
                  <a:t>.</a:t>
                </a:r>
                <a:endParaRPr lang="en-US" dirty="0"/>
              </a:p>
              <a:p>
                <a:pPr marL="365760" lvl="1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449" t="-1357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053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¿</a:t>
            </a:r>
            <a:r>
              <a:rPr lang="en-US" dirty="0" err="1" smtClean="0"/>
              <a:t>Quien</a:t>
            </a:r>
            <a:r>
              <a:rPr lang="en-US" dirty="0" smtClean="0"/>
              <a:t> </a:t>
            </a:r>
            <a:r>
              <a:rPr lang="en-US" dirty="0" err="1" smtClean="0"/>
              <a:t>controla</a:t>
            </a:r>
            <a:r>
              <a:rPr lang="en-US" dirty="0" smtClean="0"/>
              <a:t> el </a:t>
            </a:r>
            <a:r>
              <a:rPr lang="en-US" dirty="0" err="1" smtClean="0"/>
              <a:t>coeficiente</a:t>
            </a:r>
            <a:r>
              <a:rPr lang="en-US" dirty="0" smtClean="0"/>
              <a:t> de </a:t>
            </a:r>
            <a:r>
              <a:rPr lang="en-US" dirty="0" err="1" smtClean="0"/>
              <a:t>reservas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El Banco Central (e.g. El Banco Central </a:t>
            </a:r>
            <a:r>
              <a:rPr lang="en-US" dirty="0" err="1" smtClean="0"/>
              <a:t>Europeo</a:t>
            </a:r>
            <a:r>
              <a:rPr lang="en-US" dirty="0" smtClean="0"/>
              <a:t> o la </a:t>
            </a:r>
            <a:r>
              <a:rPr lang="en-US" dirty="0" err="1" smtClean="0"/>
              <a:t>Reserva</a:t>
            </a:r>
            <a:r>
              <a:rPr lang="en-US" dirty="0" smtClean="0"/>
              <a:t> Federal)</a:t>
            </a:r>
          </a:p>
          <a:p>
            <a:endParaRPr lang="en-US" dirty="0"/>
          </a:p>
          <a:p>
            <a:r>
              <a:rPr lang="en-US" dirty="0" smtClean="0"/>
              <a:t>El Banco Central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incrementar</a:t>
            </a:r>
            <a:r>
              <a:rPr lang="en-US" dirty="0" smtClean="0"/>
              <a:t> o </a:t>
            </a:r>
            <a:r>
              <a:rPr lang="en-US" dirty="0" err="1" smtClean="0"/>
              <a:t>reducir</a:t>
            </a:r>
            <a:r>
              <a:rPr lang="en-US" dirty="0" smtClean="0"/>
              <a:t> la </a:t>
            </a:r>
            <a:r>
              <a:rPr lang="en-US" dirty="0" err="1" smtClean="0"/>
              <a:t>oferta</a:t>
            </a:r>
            <a:r>
              <a:rPr lang="en-US" dirty="0" smtClean="0"/>
              <a:t> de </a:t>
            </a:r>
            <a:r>
              <a:rPr lang="en-US" dirty="0" err="1" smtClean="0"/>
              <a:t>dinero</a:t>
            </a:r>
            <a:r>
              <a:rPr lang="en-US" dirty="0" smtClean="0"/>
              <a:t> </a:t>
            </a:r>
            <a:r>
              <a:rPr lang="en-US" dirty="0" err="1" smtClean="0"/>
              <a:t>reduciendo</a:t>
            </a:r>
            <a:r>
              <a:rPr lang="en-US" dirty="0" smtClean="0"/>
              <a:t> o </a:t>
            </a:r>
            <a:r>
              <a:rPr lang="en-US" dirty="0" err="1" smtClean="0"/>
              <a:t>aumentando</a:t>
            </a:r>
            <a:r>
              <a:rPr lang="en-US" dirty="0" smtClean="0"/>
              <a:t> el </a:t>
            </a:r>
            <a:r>
              <a:rPr lang="en-US" dirty="0" err="1" smtClean="0"/>
              <a:t>coeficiente</a:t>
            </a:r>
            <a:r>
              <a:rPr lang="en-US" dirty="0" smtClean="0"/>
              <a:t> de </a:t>
            </a:r>
            <a:r>
              <a:rPr lang="en-US" dirty="0" err="1" smtClean="0"/>
              <a:t>reservas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49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Berlin_DIW_2013</Template>
  <TotalTime>553</TotalTime>
  <Words>1271</Words>
  <Application>Microsoft Office PowerPoint</Application>
  <PresentationFormat>Presentación en pantalla (4:3)</PresentationFormat>
  <Paragraphs>203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0" baseType="lpstr">
      <vt:lpstr>Intermedio</vt:lpstr>
      <vt:lpstr>Dinero y bancos</vt:lpstr>
      <vt:lpstr>Introducción</vt:lpstr>
      <vt:lpstr> ¿Qué es el dinero?</vt:lpstr>
      <vt:lpstr>Bancos</vt:lpstr>
      <vt:lpstr>Bancos</vt:lpstr>
      <vt:lpstr>La banca y el proceso de expansión del dinero</vt:lpstr>
      <vt:lpstr>El multiplicador bancario</vt:lpstr>
      <vt:lpstr>La creación de dinero y el multiplicador bancario</vt:lpstr>
      <vt:lpstr>¿Quien controla el coeficiente de reservas?</vt:lpstr>
      <vt:lpstr>Qué es el Banco Central</vt:lpstr>
      <vt:lpstr>El banco central y el control de la oferta de dinero</vt:lpstr>
      <vt:lpstr>¿Qué hace el banco central para controlar la oferta de dinero?</vt:lpstr>
      <vt:lpstr>Operaciones de mercado abirto</vt:lpstr>
      <vt:lpstr>Operaciones de mercado abierto</vt:lpstr>
      <vt:lpstr>¿Cuando dinero crea el BC cuando compra bonos?</vt:lpstr>
      <vt:lpstr>Politica Monetaria</vt:lpstr>
      <vt:lpstr>Demanda de dinero</vt:lpstr>
      <vt:lpstr>Demanda de dinero</vt:lpstr>
      <vt:lpstr>Demanda de dinero</vt:lpstr>
      <vt:lpstr>Mercado de dinero</vt:lpstr>
      <vt:lpstr>Mercado de dinero</vt:lpstr>
      <vt:lpstr>Mercado de dinero</vt:lpstr>
      <vt:lpstr>Mercado de dinero</vt:lpstr>
      <vt:lpstr>La curva LM</vt:lpstr>
      <vt:lpstr>La curva LM</vt:lpstr>
      <vt:lpstr>La curva LM</vt:lpstr>
      <vt:lpstr>La curva LM</vt:lpstr>
      <vt:lpstr>La curva LM</vt:lpstr>
      <vt:lpstr>Resumen: parámetros de la LM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Money and banks</dc:title>
  <dc:creator>user</dc:creator>
  <cp:lastModifiedBy>user</cp:lastModifiedBy>
  <cp:revision>24</cp:revision>
  <dcterms:modified xsi:type="dcterms:W3CDTF">2017-04-18T10:57:19Z</dcterms:modified>
</cp:coreProperties>
</file>